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4" d="100"/>
          <a:sy n="74" d="100"/>
        </p:scale>
        <p:origin x="123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25.09.2020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67A9D6-842B-41DD-834F-1F98330DB8D5}" type="datetimeFigureOut">
              <a:rPr lang="tr-TR" smtClean="0"/>
              <a:t>25.09.2020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4588A8-534E-44FF-B18F-C7724F57A0B6}" type="slidenum">
              <a:rPr lang="tr-TR" smtClean="0"/>
              <a:t>‹#›</a:t>
            </a:fld>
            <a:endParaRPr lang="tr-TR"/>
          </a:p>
        </p:txBody>
      </p:sp>
    </p:spTree>
    <p:extLst>
      <p:ext uri="{BB962C8B-B14F-4D97-AF65-F5344CB8AC3E}">
        <p14:creationId xmlns:p14="http://schemas.microsoft.com/office/powerpoint/2010/main" val="300411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BAHÇE BİTKİLERİ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a:t>
            </a:r>
            <a:r>
              <a:rPr lang="tr-TR" altLang="tr-TR" sz="3200" b="1" dirty="0" err="1" smtClean="0"/>
              <a:t>Fakultesi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BBB-307/Bahçe </a:t>
            </a:r>
            <a:r>
              <a:rPr lang="tr-TR" altLang="tr-TR" b="1" i="1" dirty="0"/>
              <a:t>Bitkileri Fizyolojisi</a:t>
            </a:r>
          </a:p>
          <a:p>
            <a:pPr>
              <a:lnSpc>
                <a:spcPct val="90000"/>
              </a:lnSpc>
            </a:pP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Prof. Dr. Leyla DEMİRSOY</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251520" y="1088450"/>
            <a:ext cx="8784976" cy="1470025"/>
          </a:xfrm>
        </p:spPr>
        <p:txBody>
          <a:bodyPr anchor="ctr"/>
          <a:lstStyle/>
          <a:p>
            <a:r>
              <a:rPr lang="tr-TR" altLang="tr-TR" sz="4400" dirty="0" smtClean="0"/>
              <a:t> </a:t>
            </a:r>
            <a:r>
              <a:rPr lang="tr-TR" altLang="tr-TR" sz="3600" dirty="0"/>
              <a:t>	</a:t>
            </a:r>
            <a:r>
              <a:rPr lang="tr-TR" altLang="tr-TR" sz="3600" dirty="0" smtClean="0"/>
              <a:t>BÜYÜME </a:t>
            </a:r>
            <a:r>
              <a:rPr lang="tr-TR" altLang="tr-TR" sz="3600" dirty="0"/>
              <a:t>VE GELİŞME FİZYOLOJİSİ - Etkili İçsel </a:t>
            </a:r>
            <a:r>
              <a:rPr lang="tr-TR" altLang="tr-TR" sz="3600" dirty="0" smtClean="0"/>
              <a:t>Faktörler-dönüştürüldü</a:t>
            </a:r>
            <a:endParaRPr lang="tr-TR" altLang="tr-TR" sz="36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Hafta-7</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160934" y="3320475"/>
            <a:ext cx="696614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BBB-307/Bahçe Bitkileri Fizyolojisi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marL="0" indent="0">
              <a:buNone/>
            </a:pPr>
            <a:r>
              <a:rPr lang="tr-TR" dirty="0" smtClean="0"/>
              <a:t>2. İçsel Faktörler</a:t>
            </a:r>
          </a:p>
          <a:p>
            <a:pPr>
              <a:buFontTx/>
              <a:buChar char="-"/>
            </a:pPr>
            <a:r>
              <a:rPr lang="tr-TR" dirty="0" smtClean="0">
                <a:cs typeface="Times New Roman" pitchFamily="18" charset="0"/>
              </a:rPr>
              <a:t>Hormonlar</a:t>
            </a:r>
          </a:p>
          <a:p>
            <a:pPr>
              <a:buFontTx/>
              <a:buChar char="-"/>
            </a:pPr>
            <a:r>
              <a:rPr lang="tr-TR" dirty="0" smtClean="0">
                <a:cs typeface="Times New Roman" pitchFamily="18" charset="0"/>
              </a:rPr>
              <a:t>Enzimler </a:t>
            </a:r>
            <a:endParaRPr lang="tr-TR" dirty="0">
              <a:cs typeface="Times New Roman" pitchFamily="18" charset="0"/>
            </a:endParaRPr>
          </a:p>
          <a:p>
            <a:pPr>
              <a:buFontTx/>
              <a:buChar char="-"/>
            </a:pPr>
            <a:r>
              <a:rPr lang="tr-TR" dirty="0" smtClean="0">
                <a:cs typeface="Times New Roman" pitchFamily="18" charset="0"/>
              </a:rPr>
              <a:t>Vitaminler</a:t>
            </a:r>
            <a:endParaRPr lang="tr-TR" dirty="0">
              <a:cs typeface="Times New Roman" pitchFamily="18" charset="0"/>
            </a:endParaRPr>
          </a:p>
          <a:p>
            <a:pPr>
              <a:buFontTx/>
              <a:buChar char="-"/>
            </a:pPr>
            <a:r>
              <a:rPr lang="tr-TR" dirty="0" smtClean="0">
                <a:cs typeface="Times New Roman" pitchFamily="18" charset="0"/>
              </a:rPr>
              <a:t>Karbonhidratlar</a:t>
            </a:r>
            <a:endParaRPr lang="tr-TR" dirty="0">
              <a:cs typeface="Times New Roman" pitchFamily="18" charset="0"/>
            </a:endParaRPr>
          </a:p>
          <a:p>
            <a:pPr>
              <a:buFontTx/>
              <a:buChar char="-"/>
            </a:pPr>
            <a:r>
              <a:rPr lang="tr-TR" dirty="0" smtClean="0">
                <a:cs typeface="Times New Roman" pitchFamily="18" charset="0"/>
              </a:rPr>
              <a:t>Yağlar ve Benzerleri</a:t>
            </a:r>
          </a:p>
          <a:p>
            <a:pPr>
              <a:buFontTx/>
              <a:buChar char="-"/>
            </a:pPr>
            <a:r>
              <a:rPr lang="tr-TR" dirty="0" smtClean="0">
                <a:cs typeface="Times New Roman" pitchFamily="18" charset="0"/>
              </a:rPr>
              <a:t>Azotlu Bileşikler</a:t>
            </a:r>
            <a:endParaRPr lang="tr-TR" dirty="0">
              <a:cs typeface="Times New Roman" pitchFamily="18" charset="0"/>
            </a:endParaRPr>
          </a:p>
          <a:p>
            <a:pPr marL="0" indent="0">
              <a:buNone/>
            </a:pPr>
            <a:endParaRPr lang="tr-TR" dirty="0"/>
          </a:p>
        </p:txBody>
      </p:sp>
      <p:sp>
        <p:nvSpPr>
          <p:cNvPr id="4" name="Metin kutusu 3"/>
          <p:cNvSpPr txBox="1"/>
          <p:nvPr/>
        </p:nvSpPr>
        <p:spPr>
          <a:xfrm>
            <a:off x="107504" y="116632"/>
            <a:ext cx="8784976" cy="646331"/>
          </a:xfrm>
          <a:prstGeom prst="rect">
            <a:avLst/>
          </a:prstGeom>
          <a:noFill/>
        </p:spPr>
        <p:txBody>
          <a:bodyPr wrap="square" rtlCol="0">
            <a:spAutoFit/>
          </a:bodyPr>
          <a:lstStyle/>
          <a:p>
            <a:r>
              <a:rPr lang="tr-TR" sz="3600" b="1" dirty="0" smtClean="0">
                <a:solidFill>
                  <a:srgbClr val="FF0000"/>
                </a:solidFill>
              </a:rPr>
              <a:t>2. BÜYÜME </a:t>
            </a:r>
            <a:r>
              <a:rPr lang="tr-TR" sz="3600" b="1" dirty="0">
                <a:solidFill>
                  <a:srgbClr val="FF0000"/>
                </a:solidFill>
              </a:rPr>
              <a:t>VE GELİŞMEYE ETKİLİ FAKTÖRLER</a:t>
            </a:r>
          </a:p>
        </p:txBody>
      </p:sp>
    </p:spTree>
    <p:extLst>
      <p:ext uri="{BB962C8B-B14F-4D97-AF65-F5344CB8AC3E}">
        <p14:creationId xmlns:p14="http://schemas.microsoft.com/office/powerpoint/2010/main" val="38302676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379909"/>
            <a:ext cx="8435280" cy="3777283"/>
          </a:xfrm>
        </p:spPr>
        <p:txBody>
          <a:bodyPr>
            <a:normAutofit fontScale="77500" lnSpcReduction="20000"/>
          </a:bodyPr>
          <a:lstStyle/>
          <a:p>
            <a:pPr algn="just">
              <a:lnSpc>
                <a:spcPct val="150000"/>
              </a:lnSpc>
              <a:buNone/>
            </a:pPr>
            <a:r>
              <a:rPr lang="tr-TR" dirty="0" smtClean="0"/>
              <a:t>		Doğal olarak bitkilerde oluşan, büyüme ile  buna bağlı diğer fizyolojik hareketleri kontrol eden ve oluştukları yerden bitkinin başka bölgelerine ulaşabilen, oralarda da etkili olabilen, çok az miktarlarda bile etkisini gösterebilen organik maddeler </a:t>
            </a:r>
            <a:r>
              <a:rPr lang="tr-TR" b="1" dirty="0" smtClean="0">
                <a:solidFill>
                  <a:srgbClr val="FF0000"/>
                </a:solidFill>
              </a:rPr>
              <a:t>“bitkisel hormonlar” </a:t>
            </a:r>
            <a:r>
              <a:rPr lang="tr-TR" dirty="0" smtClean="0"/>
              <a:t>olarak tanımlanırlar.</a:t>
            </a:r>
            <a:endParaRPr lang="tr-TR" dirty="0"/>
          </a:p>
        </p:txBody>
      </p:sp>
      <p:sp>
        <p:nvSpPr>
          <p:cNvPr id="4" name="1 Başlık"/>
          <p:cNvSpPr txBox="1">
            <a:spLocks/>
          </p:cNvSpPr>
          <p:nvPr/>
        </p:nvSpPr>
        <p:spPr>
          <a:xfrm>
            <a:off x="395536" y="116632"/>
            <a:ext cx="4392488" cy="103797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b="1" smtClean="0">
                <a:solidFill>
                  <a:srgbClr val="C00000"/>
                </a:solidFill>
              </a:rPr>
              <a:t>HORMONLAR</a:t>
            </a:r>
            <a:endParaRPr lang="tr-TR" b="1" dirty="0">
              <a:solidFill>
                <a:srgbClr val="C00000"/>
              </a:solidFill>
            </a:endParaRPr>
          </a:p>
        </p:txBody>
      </p:sp>
    </p:spTree>
    <p:extLst>
      <p:ext uri="{BB962C8B-B14F-4D97-AF65-F5344CB8AC3E}">
        <p14:creationId xmlns:p14="http://schemas.microsoft.com/office/powerpoint/2010/main" val="13105588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1124744"/>
            <a:ext cx="8712968" cy="4320480"/>
          </a:xfrm>
        </p:spPr>
        <p:txBody>
          <a:bodyPr>
            <a:normAutofit fontScale="85000" lnSpcReduction="10000"/>
          </a:bodyPr>
          <a:lstStyle/>
          <a:p>
            <a:pPr algn="just">
              <a:lnSpc>
                <a:spcPct val="170000"/>
              </a:lnSpc>
              <a:buNone/>
            </a:pPr>
            <a:r>
              <a:rPr lang="tr-TR" dirty="0" smtClean="0"/>
              <a:t>	Etki şekillerine bağlı olarak bitkisel hormonlar genellikle 3 grupta incelenirler:</a:t>
            </a:r>
          </a:p>
          <a:p>
            <a:pPr algn="just">
              <a:lnSpc>
                <a:spcPct val="170000"/>
              </a:lnSpc>
              <a:buNone/>
            </a:pPr>
            <a:r>
              <a:rPr lang="tr-TR" dirty="0"/>
              <a:t>	</a:t>
            </a:r>
            <a:r>
              <a:rPr lang="tr-TR" b="1" dirty="0" smtClean="0"/>
              <a:t>1) Büyüme hormonları </a:t>
            </a:r>
            <a:r>
              <a:rPr lang="tr-TR" dirty="0" smtClean="0"/>
              <a:t>(</a:t>
            </a:r>
            <a:r>
              <a:rPr lang="tr-TR" dirty="0" err="1" smtClean="0"/>
              <a:t>oksinler</a:t>
            </a:r>
            <a:r>
              <a:rPr lang="tr-TR" dirty="0" smtClean="0"/>
              <a:t>, </a:t>
            </a:r>
            <a:r>
              <a:rPr lang="tr-TR" dirty="0" err="1" smtClean="0"/>
              <a:t>gibberellinler</a:t>
            </a:r>
            <a:r>
              <a:rPr lang="tr-TR" dirty="0" smtClean="0"/>
              <a:t>, </a:t>
            </a:r>
            <a:r>
              <a:rPr lang="tr-TR" dirty="0" err="1" smtClean="0"/>
              <a:t>sitokininler</a:t>
            </a:r>
            <a:r>
              <a:rPr lang="tr-TR" dirty="0" smtClean="0"/>
              <a:t> </a:t>
            </a:r>
            <a:r>
              <a:rPr lang="tr-TR" dirty="0" err="1" smtClean="0"/>
              <a:t>absizik</a:t>
            </a:r>
            <a:r>
              <a:rPr lang="tr-TR" dirty="0" smtClean="0"/>
              <a:t> asit ve etilen )</a:t>
            </a:r>
          </a:p>
          <a:p>
            <a:pPr algn="just">
              <a:lnSpc>
                <a:spcPct val="170000"/>
              </a:lnSpc>
              <a:buNone/>
            </a:pPr>
            <a:r>
              <a:rPr lang="tr-TR" dirty="0"/>
              <a:t> </a:t>
            </a:r>
            <a:r>
              <a:rPr lang="tr-TR" dirty="0" smtClean="0"/>
              <a:t>   </a:t>
            </a:r>
            <a:r>
              <a:rPr lang="tr-TR" b="1" dirty="0" smtClean="0"/>
              <a:t>2) Organ yapıcı hormonlar </a:t>
            </a:r>
            <a:r>
              <a:rPr lang="tr-TR" dirty="0" smtClean="0"/>
              <a:t>(</a:t>
            </a:r>
            <a:r>
              <a:rPr lang="tr-TR" dirty="0" err="1" smtClean="0"/>
              <a:t>organogen</a:t>
            </a:r>
            <a:r>
              <a:rPr lang="tr-TR" dirty="0" smtClean="0"/>
              <a:t>, </a:t>
            </a:r>
            <a:r>
              <a:rPr lang="tr-TR" dirty="0" err="1" smtClean="0"/>
              <a:t>florigen</a:t>
            </a:r>
            <a:r>
              <a:rPr lang="tr-TR" dirty="0" smtClean="0"/>
              <a:t>)</a:t>
            </a:r>
          </a:p>
          <a:p>
            <a:pPr algn="just">
              <a:lnSpc>
                <a:spcPct val="170000"/>
              </a:lnSpc>
              <a:buNone/>
            </a:pPr>
            <a:r>
              <a:rPr lang="tr-TR" dirty="0"/>
              <a:t> </a:t>
            </a:r>
            <a:r>
              <a:rPr lang="tr-TR" dirty="0" smtClean="0"/>
              <a:t>   </a:t>
            </a:r>
            <a:r>
              <a:rPr lang="tr-TR" b="1" dirty="0" smtClean="0"/>
              <a:t>3) Yara hormonları </a:t>
            </a:r>
            <a:r>
              <a:rPr lang="tr-TR" dirty="0" smtClean="0"/>
              <a:t>(</a:t>
            </a:r>
            <a:r>
              <a:rPr lang="tr-TR" dirty="0" err="1" smtClean="0"/>
              <a:t>nekro</a:t>
            </a:r>
            <a:r>
              <a:rPr lang="tr-TR" dirty="0" smtClean="0"/>
              <a:t> hormonlar) (</a:t>
            </a:r>
            <a:r>
              <a:rPr lang="tr-TR" dirty="0" err="1" smtClean="0"/>
              <a:t>traumatin</a:t>
            </a:r>
            <a:r>
              <a:rPr lang="tr-TR" dirty="0" smtClean="0"/>
              <a:t>)</a:t>
            </a:r>
            <a:endParaRPr lang="tr-TR" dirty="0"/>
          </a:p>
        </p:txBody>
      </p:sp>
    </p:spTree>
    <p:extLst>
      <p:ext uri="{BB962C8B-B14F-4D97-AF65-F5344CB8AC3E}">
        <p14:creationId xmlns:p14="http://schemas.microsoft.com/office/powerpoint/2010/main" val="34499472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556791"/>
            <a:ext cx="8064896" cy="3456385"/>
          </a:xfrm>
        </p:spPr>
        <p:txBody>
          <a:bodyPr>
            <a:normAutofit/>
          </a:bodyPr>
          <a:lstStyle/>
          <a:p>
            <a:pPr algn="just">
              <a:lnSpc>
                <a:spcPct val="150000"/>
              </a:lnSpc>
              <a:buNone/>
            </a:pPr>
            <a:r>
              <a:rPr lang="tr-TR" dirty="0" smtClean="0"/>
              <a:t>		 Bunlardan en önemlisi </a:t>
            </a:r>
            <a:r>
              <a:rPr lang="tr-TR" b="1" dirty="0" smtClean="0">
                <a:solidFill>
                  <a:srgbClr val="FF0000"/>
                </a:solidFill>
              </a:rPr>
              <a:t>büyüme  </a:t>
            </a:r>
            <a:r>
              <a:rPr lang="tr-TR" b="1" dirty="0" err="1" smtClean="0">
                <a:solidFill>
                  <a:srgbClr val="FF0000"/>
                </a:solidFill>
              </a:rPr>
              <a:t>hormonları’</a:t>
            </a:r>
            <a:r>
              <a:rPr lang="tr-TR" dirty="0" err="1" smtClean="0"/>
              <a:t>dır</a:t>
            </a:r>
            <a:r>
              <a:rPr lang="tr-TR" dirty="0" smtClean="0"/>
              <a:t>.</a:t>
            </a:r>
          </a:p>
          <a:p>
            <a:pPr algn="just">
              <a:lnSpc>
                <a:spcPct val="150000"/>
              </a:lnSpc>
              <a:buNone/>
            </a:pPr>
            <a:r>
              <a:rPr lang="tr-TR" dirty="0"/>
              <a:t>	</a:t>
            </a:r>
            <a:r>
              <a:rPr lang="tr-TR" dirty="0" smtClean="0"/>
              <a:t>Doğal bitki büyüme hormonları </a:t>
            </a:r>
            <a:r>
              <a:rPr lang="tr-TR" b="1" dirty="0" smtClean="0"/>
              <a:t>yapısal yönden 5 grupta </a:t>
            </a:r>
            <a:r>
              <a:rPr lang="tr-TR" dirty="0" smtClean="0"/>
              <a:t>incelenmektedirler:</a:t>
            </a:r>
            <a:endParaRPr lang="tr-TR" dirty="0"/>
          </a:p>
        </p:txBody>
      </p:sp>
    </p:spTree>
    <p:extLst>
      <p:ext uri="{BB962C8B-B14F-4D97-AF65-F5344CB8AC3E}">
        <p14:creationId xmlns:p14="http://schemas.microsoft.com/office/powerpoint/2010/main" val="2490596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1340768"/>
            <a:ext cx="7056784" cy="5013176"/>
          </a:xfrm>
        </p:spPr>
        <p:txBody>
          <a:bodyPr>
            <a:normAutofit/>
          </a:bodyPr>
          <a:lstStyle/>
          <a:p>
            <a:pPr marL="514350" indent="-514350">
              <a:lnSpc>
                <a:spcPct val="160000"/>
              </a:lnSpc>
              <a:buAutoNum type="arabicParenR"/>
            </a:pPr>
            <a:r>
              <a:rPr lang="tr-TR" sz="2800" b="1" dirty="0" err="1" smtClean="0">
                <a:solidFill>
                  <a:srgbClr val="FF0000"/>
                </a:solidFill>
              </a:rPr>
              <a:t>Oksinler</a:t>
            </a:r>
            <a:r>
              <a:rPr lang="tr-TR" sz="2800" b="1" dirty="0" smtClean="0">
                <a:solidFill>
                  <a:srgbClr val="FF0000"/>
                </a:solidFill>
              </a:rPr>
              <a:t> </a:t>
            </a:r>
            <a:r>
              <a:rPr lang="tr-TR" sz="2000" b="1" dirty="0" smtClean="0">
                <a:solidFill>
                  <a:srgbClr val="FF0000"/>
                </a:solidFill>
              </a:rPr>
              <a:t>(IAA, IBA, NAA, )</a:t>
            </a:r>
          </a:p>
          <a:p>
            <a:pPr marL="514350" indent="-514350">
              <a:lnSpc>
                <a:spcPct val="160000"/>
              </a:lnSpc>
              <a:buAutoNum type="arabicParenR"/>
            </a:pPr>
            <a:r>
              <a:rPr lang="tr-TR" sz="2800" b="1" dirty="0" err="1" smtClean="0">
                <a:solidFill>
                  <a:srgbClr val="FF0000"/>
                </a:solidFill>
              </a:rPr>
              <a:t>Gibberellinler</a:t>
            </a:r>
            <a:r>
              <a:rPr lang="tr-TR" sz="2800" b="1" dirty="0" smtClean="0">
                <a:solidFill>
                  <a:srgbClr val="FF0000"/>
                </a:solidFill>
              </a:rPr>
              <a:t> </a:t>
            </a:r>
            <a:r>
              <a:rPr lang="tr-TR" sz="2000" b="1" dirty="0" smtClean="0">
                <a:solidFill>
                  <a:srgbClr val="FF0000"/>
                </a:solidFill>
              </a:rPr>
              <a:t>(GA3 , GA4, … GA7</a:t>
            </a:r>
            <a:r>
              <a:rPr lang="tr-TR" sz="2000" b="1" dirty="0">
                <a:solidFill>
                  <a:srgbClr val="FF0000"/>
                </a:solidFill>
              </a:rPr>
              <a:t>, ……….. </a:t>
            </a:r>
            <a:r>
              <a:rPr lang="tr-TR" sz="2000" b="1" dirty="0" smtClean="0">
                <a:solidFill>
                  <a:srgbClr val="FF0000"/>
                </a:solidFill>
              </a:rPr>
              <a:t>GA52)</a:t>
            </a:r>
          </a:p>
          <a:p>
            <a:pPr marL="514350" indent="-514350">
              <a:lnSpc>
                <a:spcPct val="160000"/>
              </a:lnSpc>
              <a:buAutoNum type="arabicParenR"/>
            </a:pPr>
            <a:r>
              <a:rPr lang="tr-TR" sz="2800" b="1" dirty="0" smtClean="0">
                <a:solidFill>
                  <a:srgbClr val="FF0000"/>
                </a:solidFill>
              </a:rPr>
              <a:t>Sitokininler </a:t>
            </a:r>
            <a:r>
              <a:rPr lang="tr-TR" sz="2000" b="1" dirty="0" smtClean="0">
                <a:solidFill>
                  <a:srgbClr val="FF0000"/>
                </a:solidFill>
              </a:rPr>
              <a:t>(</a:t>
            </a:r>
            <a:r>
              <a:rPr lang="tr-TR" sz="2000" b="1" dirty="0" err="1" smtClean="0">
                <a:solidFill>
                  <a:srgbClr val="FF0000"/>
                </a:solidFill>
              </a:rPr>
              <a:t>Kinetin</a:t>
            </a:r>
            <a:r>
              <a:rPr lang="tr-TR" sz="2000" b="1" dirty="0" smtClean="0">
                <a:solidFill>
                  <a:srgbClr val="FF0000"/>
                </a:solidFill>
              </a:rPr>
              <a:t>, BA, </a:t>
            </a:r>
            <a:r>
              <a:rPr lang="tr-TR" sz="2000" b="1" dirty="0" err="1" smtClean="0">
                <a:solidFill>
                  <a:srgbClr val="FF0000"/>
                </a:solidFill>
              </a:rPr>
              <a:t>Zaetin</a:t>
            </a:r>
            <a:r>
              <a:rPr lang="tr-TR" sz="2000" b="1" dirty="0" smtClean="0">
                <a:solidFill>
                  <a:srgbClr val="FF0000"/>
                </a:solidFill>
              </a:rPr>
              <a:t>)</a:t>
            </a:r>
          </a:p>
          <a:p>
            <a:pPr marL="514350" indent="-514350">
              <a:lnSpc>
                <a:spcPct val="160000"/>
              </a:lnSpc>
              <a:buAutoNum type="arabicParenR"/>
            </a:pPr>
            <a:r>
              <a:rPr lang="tr-TR" sz="2800" b="1" dirty="0" err="1" smtClean="0">
                <a:solidFill>
                  <a:srgbClr val="FF0000"/>
                </a:solidFill>
              </a:rPr>
              <a:t>Absisikasit</a:t>
            </a:r>
            <a:r>
              <a:rPr lang="tr-TR" sz="2800" b="1" dirty="0" smtClean="0">
                <a:solidFill>
                  <a:srgbClr val="FF0000"/>
                </a:solidFill>
              </a:rPr>
              <a:t> </a:t>
            </a:r>
            <a:r>
              <a:rPr lang="tr-TR" sz="2000" b="1" dirty="0" smtClean="0">
                <a:solidFill>
                  <a:srgbClr val="FF0000"/>
                </a:solidFill>
              </a:rPr>
              <a:t>(ABA)</a:t>
            </a:r>
          </a:p>
          <a:p>
            <a:pPr marL="514350" indent="-514350">
              <a:lnSpc>
                <a:spcPct val="160000"/>
              </a:lnSpc>
              <a:buAutoNum type="arabicParenR"/>
            </a:pPr>
            <a:r>
              <a:rPr lang="tr-TR" sz="2800" b="1" dirty="0" smtClean="0">
                <a:solidFill>
                  <a:srgbClr val="FF0000"/>
                </a:solidFill>
              </a:rPr>
              <a:t>Etilen</a:t>
            </a:r>
            <a:endParaRPr lang="tr-TR" sz="2800" b="1" dirty="0">
              <a:solidFill>
                <a:srgbClr val="FF0000"/>
              </a:solidFill>
            </a:endParaRPr>
          </a:p>
        </p:txBody>
      </p:sp>
      <p:sp>
        <p:nvSpPr>
          <p:cNvPr id="4" name="3 Metin kutusu"/>
          <p:cNvSpPr txBox="1"/>
          <p:nvPr/>
        </p:nvSpPr>
        <p:spPr>
          <a:xfrm>
            <a:off x="216024" y="467961"/>
            <a:ext cx="7308304" cy="584775"/>
          </a:xfrm>
          <a:prstGeom prst="rect">
            <a:avLst/>
          </a:prstGeom>
          <a:noFill/>
        </p:spPr>
        <p:txBody>
          <a:bodyPr wrap="square" rtlCol="0">
            <a:spAutoFit/>
          </a:bodyPr>
          <a:lstStyle/>
          <a:p>
            <a:pPr algn="ctr"/>
            <a:r>
              <a:rPr lang="tr-TR" sz="3200" b="1" dirty="0" smtClean="0">
                <a:solidFill>
                  <a:schemeClr val="accent3">
                    <a:lumMod val="50000"/>
                  </a:schemeClr>
                </a:solidFill>
              </a:rPr>
              <a:t>Büyümeyi Düzenleyici Maddeler</a:t>
            </a:r>
            <a:endParaRPr lang="tr-TR" sz="3200" b="1" dirty="0">
              <a:solidFill>
                <a:schemeClr val="accent3">
                  <a:lumMod val="50000"/>
                </a:schemeClr>
              </a:solidFill>
            </a:endParaRPr>
          </a:p>
        </p:txBody>
      </p:sp>
    </p:spTree>
    <p:extLst>
      <p:ext uri="{BB962C8B-B14F-4D97-AF65-F5344CB8AC3E}">
        <p14:creationId xmlns:p14="http://schemas.microsoft.com/office/powerpoint/2010/main" val="4263152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548680"/>
            <a:ext cx="8568952" cy="5688632"/>
          </a:xfrm>
        </p:spPr>
        <p:txBody>
          <a:bodyPr>
            <a:normAutofit lnSpcReduction="10000"/>
          </a:bodyPr>
          <a:lstStyle/>
          <a:p>
            <a:pPr algn="just">
              <a:lnSpc>
                <a:spcPct val="170000"/>
              </a:lnSpc>
              <a:buNone/>
            </a:pPr>
            <a:r>
              <a:rPr lang="tr-TR" dirty="0" smtClean="0"/>
              <a:t>	Bunların bir kısmı bitkilerde teşvik edici </a:t>
            </a:r>
            <a:r>
              <a:rPr lang="tr-TR" b="1" dirty="0" smtClean="0">
                <a:solidFill>
                  <a:srgbClr val="00B050"/>
                </a:solidFill>
              </a:rPr>
              <a:t>“</a:t>
            </a:r>
            <a:r>
              <a:rPr lang="tr-TR" b="1" dirty="0">
                <a:solidFill>
                  <a:srgbClr val="00B050"/>
                </a:solidFill>
              </a:rPr>
              <a:t>stimülatör</a:t>
            </a:r>
            <a:r>
              <a:rPr lang="tr-TR" b="1" dirty="0" smtClean="0">
                <a:solidFill>
                  <a:srgbClr val="00B050"/>
                </a:solidFill>
              </a:rPr>
              <a:t>” </a:t>
            </a:r>
            <a:r>
              <a:rPr lang="tr-TR" dirty="0" smtClean="0"/>
              <a:t>etki gösterirken diğer bir kısmı ise büyümeyi kısıtlayıcı veya yavaşlatıcı hatta durdurucu </a:t>
            </a:r>
            <a:r>
              <a:rPr lang="tr-TR" b="1" dirty="0" smtClean="0">
                <a:solidFill>
                  <a:srgbClr val="00B050"/>
                </a:solidFill>
              </a:rPr>
              <a:t>“inhibitör” </a:t>
            </a:r>
            <a:r>
              <a:rPr lang="tr-TR" dirty="0" smtClean="0"/>
              <a:t>etki gösterirler. </a:t>
            </a:r>
          </a:p>
          <a:p>
            <a:pPr algn="just">
              <a:lnSpc>
                <a:spcPct val="170000"/>
              </a:lnSpc>
              <a:buNone/>
            </a:pPr>
            <a:r>
              <a:rPr lang="tr-TR" dirty="0"/>
              <a:t>	</a:t>
            </a:r>
            <a:r>
              <a:rPr lang="tr-TR" dirty="0" smtClean="0"/>
              <a:t>Büyüme hormonlarının genel etkileri zamana bağlı olarak ve bitkiden bitkiye değişebilir.</a:t>
            </a:r>
            <a:endParaRPr lang="tr-TR" dirty="0"/>
          </a:p>
        </p:txBody>
      </p:sp>
    </p:spTree>
    <p:extLst>
      <p:ext uri="{BB962C8B-B14F-4D97-AF65-F5344CB8AC3E}">
        <p14:creationId xmlns:p14="http://schemas.microsoft.com/office/powerpoint/2010/main" val="3485179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88640"/>
            <a:ext cx="9036496" cy="6480720"/>
          </a:xfrm>
        </p:spPr>
        <p:txBody>
          <a:bodyPr>
            <a:normAutofit fontScale="77500" lnSpcReduction="20000"/>
          </a:bodyPr>
          <a:lstStyle/>
          <a:p>
            <a:pPr algn="just">
              <a:lnSpc>
                <a:spcPct val="150000"/>
              </a:lnSpc>
              <a:buNone/>
            </a:pPr>
            <a:r>
              <a:rPr lang="tr-TR" dirty="0" smtClean="0"/>
              <a:t>	</a:t>
            </a:r>
            <a:r>
              <a:rPr lang="tr-TR" b="1" dirty="0" smtClean="0">
                <a:solidFill>
                  <a:srgbClr val="FF0000"/>
                </a:solidFill>
              </a:rPr>
              <a:t>Bitki </a:t>
            </a:r>
            <a:r>
              <a:rPr lang="tr-TR" b="1" dirty="0">
                <a:solidFill>
                  <a:srgbClr val="FF0000"/>
                </a:solidFill>
              </a:rPr>
              <a:t>büyüme hormonlarının, </a:t>
            </a:r>
          </a:p>
          <a:p>
            <a:pPr algn="just">
              <a:lnSpc>
                <a:spcPct val="150000"/>
              </a:lnSpc>
              <a:buNone/>
            </a:pPr>
            <a:r>
              <a:rPr lang="tr-TR" dirty="0" smtClean="0"/>
              <a:t>Bahçe </a:t>
            </a:r>
            <a:r>
              <a:rPr lang="tr-TR" dirty="0"/>
              <a:t>Bitkilerinin </a:t>
            </a:r>
            <a:r>
              <a:rPr lang="tr-TR" dirty="0" err="1"/>
              <a:t>pekçok</a:t>
            </a:r>
            <a:r>
              <a:rPr lang="tr-TR" dirty="0"/>
              <a:t> fizyolojik olaylarındaki rolleri belirlenmiştir. </a:t>
            </a:r>
          </a:p>
          <a:p>
            <a:pPr algn="just">
              <a:lnSpc>
                <a:spcPct val="150000"/>
              </a:lnSpc>
              <a:buNone/>
            </a:pPr>
            <a:r>
              <a:rPr lang="tr-TR" dirty="0" smtClean="0"/>
              <a:t>Böylece bahçe bitkilerinde birçok konuda bunlardan yararlanma olanağı ortaya çıkmıştır: </a:t>
            </a:r>
          </a:p>
          <a:p>
            <a:pPr algn="just">
              <a:lnSpc>
                <a:spcPct val="150000"/>
              </a:lnSpc>
              <a:buClr>
                <a:srgbClr val="C00000"/>
              </a:buClr>
              <a:buFont typeface="Wingdings" pitchFamily="2" charset="2"/>
              <a:buChar char="v"/>
            </a:pPr>
            <a:r>
              <a:rPr lang="tr-TR" b="1" dirty="0" smtClean="0"/>
              <a:t>Çelikleri köklendirme</a:t>
            </a:r>
          </a:p>
          <a:p>
            <a:pPr algn="just">
              <a:lnSpc>
                <a:spcPct val="150000"/>
              </a:lnSpc>
              <a:buClr>
                <a:srgbClr val="C00000"/>
              </a:buClr>
              <a:buFont typeface="Wingdings" pitchFamily="2" charset="2"/>
              <a:buChar char="v"/>
            </a:pPr>
            <a:r>
              <a:rPr lang="tr-TR" b="1" dirty="0" smtClean="0"/>
              <a:t>Meyvelerde hasat önü dökümlerinin önlenmesi</a:t>
            </a:r>
          </a:p>
          <a:p>
            <a:pPr algn="just">
              <a:lnSpc>
                <a:spcPct val="150000"/>
              </a:lnSpc>
              <a:buClr>
                <a:srgbClr val="C00000"/>
              </a:buClr>
              <a:buFont typeface="Wingdings" pitchFamily="2" charset="2"/>
              <a:buChar char="v"/>
            </a:pPr>
            <a:r>
              <a:rPr lang="tr-TR" b="1" dirty="0" smtClean="0"/>
              <a:t>Meyve tutumu</a:t>
            </a:r>
          </a:p>
          <a:p>
            <a:pPr algn="just">
              <a:lnSpc>
                <a:spcPct val="150000"/>
              </a:lnSpc>
              <a:buClr>
                <a:srgbClr val="C00000"/>
              </a:buClr>
              <a:buFont typeface="Wingdings" pitchFamily="2" charset="2"/>
              <a:buChar char="v"/>
            </a:pPr>
            <a:r>
              <a:rPr lang="tr-TR" b="1" dirty="0" smtClean="0"/>
              <a:t>Tomurcukların dinlenmelerini kısaltma veya uzatma</a:t>
            </a:r>
          </a:p>
          <a:p>
            <a:pPr algn="just">
              <a:lnSpc>
                <a:spcPct val="150000"/>
              </a:lnSpc>
              <a:buClr>
                <a:srgbClr val="C00000"/>
              </a:buClr>
              <a:buFont typeface="Wingdings" pitchFamily="2" charset="2"/>
              <a:buChar char="v"/>
            </a:pPr>
            <a:r>
              <a:rPr lang="tr-TR" b="1" dirty="0" smtClean="0"/>
              <a:t>Çekirdeklerin çimlenmelerini hızlandırma ve artırma</a:t>
            </a:r>
          </a:p>
          <a:p>
            <a:pPr algn="just">
              <a:lnSpc>
                <a:spcPct val="150000"/>
              </a:lnSpc>
              <a:buClr>
                <a:srgbClr val="C00000"/>
              </a:buClr>
              <a:buFont typeface="Wingdings" pitchFamily="2" charset="2"/>
              <a:buChar char="v"/>
            </a:pPr>
            <a:r>
              <a:rPr lang="tr-TR" b="1" dirty="0" smtClean="0"/>
              <a:t>Meyvelerin olgunlaşması</a:t>
            </a:r>
          </a:p>
          <a:p>
            <a:pPr algn="just">
              <a:lnSpc>
                <a:spcPct val="150000"/>
              </a:lnSpc>
              <a:buFont typeface="Wingdings" pitchFamily="2" charset="2"/>
              <a:buChar char="v"/>
            </a:pPr>
            <a:endParaRPr lang="tr-TR" dirty="0" smtClean="0"/>
          </a:p>
          <a:p>
            <a:pPr algn="just">
              <a:lnSpc>
                <a:spcPct val="150000"/>
              </a:lnSpc>
              <a:buFont typeface="Wingdings" pitchFamily="2" charset="2"/>
              <a:buChar char="v"/>
            </a:pPr>
            <a:endParaRPr lang="tr-TR" dirty="0" smtClean="0"/>
          </a:p>
          <a:p>
            <a:pPr algn="just">
              <a:lnSpc>
                <a:spcPct val="150000"/>
              </a:lnSpc>
              <a:buFont typeface="Wingdings" pitchFamily="2" charset="2"/>
              <a:buChar char="v"/>
            </a:pPr>
            <a:endParaRPr lang="tr-TR" dirty="0"/>
          </a:p>
        </p:txBody>
      </p:sp>
    </p:spTree>
    <p:extLst>
      <p:ext uri="{BB962C8B-B14F-4D97-AF65-F5344CB8AC3E}">
        <p14:creationId xmlns:p14="http://schemas.microsoft.com/office/powerpoint/2010/main" val="1420563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88640"/>
            <a:ext cx="8640960" cy="6192688"/>
          </a:xfrm>
        </p:spPr>
        <p:txBody>
          <a:bodyPr>
            <a:normAutofit fontScale="85000" lnSpcReduction="20000"/>
          </a:bodyPr>
          <a:lstStyle/>
          <a:p>
            <a:pPr algn="ctr">
              <a:buNone/>
            </a:pPr>
            <a:r>
              <a:rPr lang="tr-TR" b="1" dirty="0" smtClean="0">
                <a:solidFill>
                  <a:srgbClr val="FF0000"/>
                </a:solidFill>
              </a:rPr>
              <a:t>Hormonların Tarihçesi</a:t>
            </a:r>
          </a:p>
          <a:p>
            <a:pPr algn="just">
              <a:lnSpc>
                <a:spcPct val="150000"/>
              </a:lnSpc>
              <a:buNone/>
            </a:pPr>
            <a:r>
              <a:rPr lang="tr-TR" dirty="0" smtClean="0"/>
              <a:t>		Bitki büyüme hormonlarının varlığına ilişkin ilk ciddi düşünceler 1904’te Darvin ile başlar. Daha sonra </a:t>
            </a:r>
            <a:r>
              <a:rPr lang="tr-TR" dirty="0" err="1" smtClean="0"/>
              <a:t>Went</a:t>
            </a:r>
            <a:r>
              <a:rPr lang="tr-TR" dirty="0" smtClean="0"/>
              <a:t> (1928) kesik yulaf </a:t>
            </a:r>
            <a:r>
              <a:rPr lang="tr-TR" dirty="0" err="1" smtClean="0"/>
              <a:t>koleoptil</a:t>
            </a:r>
            <a:r>
              <a:rPr lang="tr-TR" dirty="0" smtClean="0"/>
              <a:t> uçlarından büyütücü bir maddenin aktığını bulmuştur. Araştırıcı, büyümeyi oluşturan ve difüzyon edilebilen bu maddelere </a:t>
            </a:r>
            <a:r>
              <a:rPr lang="tr-TR" dirty="0" smtClean="0">
                <a:solidFill>
                  <a:srgbClr val="FF0000"/>
                </a:solidFill>
              </a:rPr>
              <a:t>büyütücüler (</a:t>
            </a:r>
            <a:r>
              <a:rPr lang="tr-TR" dirty="0" err="1" smtClean="0">
                <a:solidFill>
                  <a:srgbClr val="FF0000"/>
                </a:solidFill>
              </a:rPr>
              <a:t>auxin</a:t>
            </a:r>
            <a:r>
              <a:rPr lang="tr-TR" dirty="0" smtClean="0">
                <a:solidFill>
                  <a:srgbClr val="FF0000"/>
                </a:solidFill>
              </a:rPr>
              <a:t>) </a:t>
            </a:r>
            <a:r>
              <a:rPr lang="tr-TR" dirty="0" smtClean="0"/>
              <a:t>adını vermiştir. Bu terim </a:t>
            </a:r>
            <a:r>
              <a:rPr lang="tr-TR" dirty="0" err="1" smtClean="0"/>
              <a:t>Yunanca’da</a:t>
            </a:r>
            <a:r>
              <a:rPr lang="tr-TR" dirty="0" smtClean="0"/>
              <a:t> “</a:t>
            </a:r>
            <a:r>
              <a:rPr lang="tr-TR" dirty="0" err="1" smtClean="0"/>
              <a:t>Auxin</a:t>
            </a:r>
            <a:r>
              <a:rPr lang="tr-TR" dirty="0" smtClean="0"/>
              <a:t>=Büyüme” kelimesinden gelmektedir. Böylece ilk önce </a:t>
            </a:r>
            <a:r>
              <a:rPr lang="tr-TR" dirty="0" err="1" smtClean="0"/>
              <a:t>oksin</a:t>
            </a:r>
            <a:r>
              <a:rPr lang="tr-TR" dirty="0" smtClean="0"/>
              <a:t> bulunmuş, daha sonra diğer grup büyüme  hormonlarının varlığı da ortaya çıkmıştır. </a:t>
            </a:r>
            <a:endParaRPr lang="tr-TR" dirty="0"/>
          </a:p>
        </p:txBody>
      </p:sp>
    </p:spTree>
    <p:extLst>
      <p:ext uri="{BB962C8B-B14F-4D97-AF65-F5344CB8AC3E}">
        <p14:creationId xmlns:p14="http://schemas.microsoft.com/office/powerpoint/2010/main" val="1751883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260648"/>
            <a:ext cx="8219256" cy="5865515"/>
          </a:xfrm>
        </p:spPr>
        <p:txBody>
          <a:bodyPr/>
          <a:lstStyle/>
          <a:p>
            <a:pPr marL="514350" indent="-514350">
              <a:buNone/>
            </a:pPr>
            <a:r>
              <a:rPr lang="tr-TR" b="1" dirty="0" smtClean="0"/>
              <a:t>      1) OKSİNLER</a:t>
            </a:r>
          </a:p>
          <a:p>
            <a:pPr marL="514350" indent="-514350" algn="just">
              <a:lnSpc>
                <a:spcPct val="150000"/>
              </a:lnSpc>
              <a:buNone/>
            </a:pPr>
            <a:r>
              <a:rPr lang="tr-TR" b="1" dirty="0" smtClean="0"/>
              <a:t>	</a:t>
            </a:r>
            <a:r>
              <a:rPr lang="tr-TR" dirty="0" err="1" smtClean="0"/>
              <a:t>Went’in</a:t>
            </a:r>
            <a:r>
              <a:rPr lang="tr-TR" dirty="0" smtClean="0"/>
              <a:t> </a:t>
            </a:r>
            <a:r>
              <a:rPr lang="tr-TR" dirty="0" err="1" smtClean="0"/>
              <a:t>koleoptil</a:t>
            </a:r>
            <a:r>
              <a:rPr lang="tr-TR" dirty="0" smtClean="0"/>
              <a:t> uçlarında belirlediği büyütücü maddenin </a:t>
            </a:r>
            <a:r>
              <a:rPr lang="tr-TR" b="1" dirty="0" smtClean="0"/>
              <a:t>‘</a:t>
            </a:r>
            <a:r>
              <a:rPr lang="tr-TR" b="1" dirty="0" err="1" smtClean="0"/>
              <a:t>İndol</a:t>
            </a:r>
            <a:r>
              <a:rPr lang="tr-TR" b="1" dirty="0" smtClean="0"/>
              <a:t>-3-asetik asit’ </a:t>
            </a:r>
            <a:r>
              <a:rPr lang="tr-TR" dirty="0" smtClean="0"/>
              <a:t>(IAA) olduğu belirlenmiştir. </a:t>
            </a:r>
            <a:r>
              <a:rPr lang="tr-TR" dirty="0" err="1" smtClean="0"/>
              <a:t>IAA’in</a:t>
            </a:r>
            <a:r>
              <a:rPr lang="tr-TR" dirty="0" smtClean="0"/>
              <a:t> </a:t>
            </a:r>
            <a:r>
              <a:rPr lang="tr-TR" b="1" dirty="0" smtClean="0"/>
              <a:t>doğal </a:t>
            </a:r>
            <a:r>
              <a:rPr lang="tr-TR" dirty="0" smtClean="0"/>
              <a:t>olarak oluşan bir bitki hormonu olduğu belirlenince, hormon etkisine sahip sentetik maddelerin bulunması için araştırmalar başlamıştır. </a:t>
            </a:r>
          </a:p>
          <a:p>
            <a:pPr marL="514350" indent="-514350">
              <a:buNone/>
            </a:pPr>
            <a:endParaRPr lang="tr-TR" b="1" dirty="0"/>
          </a:p>
        </p:txBody>
      </p:sp>
    </p:spTree>
    <p:extLst>
      <p:ext uri="{BB962C8B-B14F-4D97-AF65-F5344CB8AC3E}">
        <p14:creationId xmlns:p14="http://schemas.microsoft.com/office/powerpoint/2010/main" val="3872945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484784"/>
            <a:ext cx="8784976" cy="4104456"/>
          </a:xfrm>
        </p:spPr>
        <p:txBody>
          <a:bodyPr>
            <a:normAutofit fontScale="92500" lnSpcReduction="20000"/>
          </a:bodyPr>
          <a:lstStyle/>
          <a:p>
            <a:pPr algn="ctr">
              <a:buNone/>
            </a:pPr>
            <a:r>
              <a:rPr lang="tr-TR" b="1" dirty="0" err="1" smtClean="0"/>
              <a:t>Oksinlerin</a:t>
            </a:r>
            <a:r>
              <a:rPr lang="tr-TR" b="1" dirty="0" smtClean="0"/>
              <a:t> 4 farklı grubu vardır</a:t>
            </a:r>
            <a:r>
              <a:rPr lang="tr-TR" sz="2000" b="1" dirty="0" smtClean="0"/>
              <a:t>:</a:t>
            </a:r>
          </a:p>
          <a:p>
            <a:pPr algn="ctr">
              <a:buNone/>
            </a:pPr>
            <a:endParaRPr lang="tr-TR" sz="1100" dirty="0" smtClean="0"/>
          </a:p>
          <a:p>
            <a:pPr lvl="0">
              <a:buNone/>
            </a:pPr>
            <a:r>
              <a:rPr lang="tr-TR" b="1" dirty="0" smtClean="0"/>
              <a:t>1.</a:t>
            </a:r>
            <a:r>
              <a:rPr lang="tr-TR" dirty="0" smtClean="0"/>
              <a:t> </a:t>
            </a:r>
            <a:r>
              <a:rPr lang="tr-TR" b="1" dirty="0" err="1" smtClean="0">
                <a:solidFill>
                  <a:srgbClr val="00B050"/>
                </a:solidFill>
              </a:rPr>
              <a:t>Indol</a:t>
            </a:r>
            <a:r>
              <a:rPr lang="tr-TR" b="1" dirty="0" smtClean="0">
                <a:solidFill>
                  <a:srgbClr val="00B050"/>
                </a:solidFill>
              </a:rPr>
              <a:t> grubu: </a:t>
            </a:r>
            <a:r>
              <a:rPr lang="tr-TR" b="1" dirty="0"/>
              <a:t>IAA</a:t>
            </a:r>
            <a:r>
              <a:rPr lang="tr-TR" dirty="0"/>
              <a:t> (</a:t>
            </a:r>
            <a:r>
              <a:rPr lang="tr-TR" dirty="0" smtClean="0"/>
              <a:t>İndol Asetik Asit), </a:t>
            </a:r>
            <a:r>
              <a:rPr lang="tr-TR" b="1" dirty="0" smtClean="0"/>
              <a:t>IBA</a:t>
            </a:r>
            <a:r>
              <a:rPr lang="tr-TR" dirty="0" smtClean="0"/>
              <a:t> (İndol </a:t>
            </a:r>
            <a:r>
              <a:rPr lang="tr-TR" dirty="0" err="1" smtClean="0"/>
              <a:t>Bütirik</a:t>
            </a:r>
            <a:r>
              <a:rPr lang="tr-TR" dirty="0" smtClean="0"/>
              <a:t> Asit),</a:t>
            </a:r>
            <a:r>
              <a:rPr lang="tr-TR" b="1" dirty="0" smtClean="0"/>
              <a:t>IPA</a:t>
            </a:r>
            <a:r>
              <a:rPr lang="tr-TR" dirty="0" smtClean="0"/>
              <a:t> (İndol </a:t>
            </a:r>
            <a:r>
              <a:rPr lang="tr-TR" dirty="0" err="1" smtClean="0"/>
              <a:t>Propiyonik</a:t>
            </a:r>
            <a:r>
              <a:rPr lang="tr-TR" dirty="0" smtClean="0"/>
              <a:t> Asit)</a:t>
            </a:r>
          </a:p>
          <a:p>
            <a:pPr lvl="0">
              <a:buNone/>
            </a:pPr>
            <a:r>
              <a:rPr lang="tr-TR" b="1" dirty="0" smtClean="0"/>
              <a:t>2.</a:t>
            </a:r>
            <a:r>
              <a:rPr lang="tr-TR" dirty="0" smtClean="0"/>
              <a:t> </a:t>
            </a:r>
            <a:r>
              <a:rPr lang="tr-TR" b="1" dirty="0" smtClean="0">
                <a:solidFill>
                  <a:srgbClr val="00B050"/>
                </a:solidFill>
              </a:rPr>
              <a:t>Fenoksi grubu: </a:t>
            </a:r>
            <a:r>
              <a:rPr lang="tr-TR" b="1" dirty="0" smtClean="0"/>
              <a:t>FAA</a:t>
            </a:r>
            <a:r>
              <a:rPr lang="tr-TR" dirty="0" smtClean="0"/>
              <a:t> (</a:t>
            </a:r>
            <a:r>
              <a:rPr lang="tr-TR" dirty="0" err="1" smtClean="0"/>
              <a:t>Fenil</a:t>
            </a:r>
            <a:r>
              <a:rPr lang="tr-TR" dirty="0" smtClean="0"/>
              <a:t> Asetik Asit), </a:t>
            </a:r>
            <a:r>
              <a:rPr lang="tr-TR" b="1" dirty="0" smtClean="0"/>
              <a:t>FOAA </a:t>
            </a:r>
            <a:r>
              <a:rPr lang="tr-TR" dirty="0" smtClean="0"/>
              <a:t>(</a:t>
            </a:r>
            <a:r>
              <a:rPr lang="tr-TR" dirty="0"/>
              <a:t>Fenoksi </a:t>
            </a:r>
            <a:r>
              <a:rPr lang="tr-TR" dirty="0" smtClean="0"/>
              <a:t>Asetik Asit), </a:t>
            </a:r>
            <a:r>
              <a:rPr lang="tr-TR" b="1" dirty="0" smtClean="0"/>
              <a:t>2,4-D</a:t>
            </a:r>
            <a:r>
              <a:rPr lang="tr-TR" dirty="0" smtClean="0"/>
              <a:t> (2,4 </a:t>
            </a:r>
            <a:r>
              <a:rPr lang="tr-TR" dirty="0" err="1" smtClean="0"/>
              <a:t>Diklorofenoksi</a:t>
            </a:r>
            <a:r>
              <a:rPr lang="tr-TR" dirty="0" smtClean="0"/>
              <a:t> </a:t>
            </a:r>
            <a:r>
              <a:rPr lang="tr-TR" dirty="0"/>
              <a:t>Asetik </a:t>
            </a:r>
            <a:r>
              <a:rPr lang="tr-TR" dirty="0" smtClean="0"/>
              <a:t>Asit),</a:t>
            </a:r>
          </a:p>
          <a:p>
            <a:pPr lvl="0">
              <a:buNone/>
            </a:pPr>
            <a:r>
              <a:rPr lang="tr-TR" b="1" dirty="0" smtClean="0"/>
              <a:t>3.</a:t>
            </a:r>
            <a:r>
              <a:rPr lang="tr-TR" dirty="0" smtClean="0"/>
              <a:t> </a:t>
            </a:r>
            <a:r>
              <a:rPr lang="tr-TR" b="1" dirty="0" err="1" smtClean="0">
                <a:solidFill>
                  <a:srgbClr val="00B050"/>
                </a:solidFill>
              </a:rPr>
              <a:t>Naftalen</a:t>
            </a:r>
            <a:r>
              <a:rPr lang="tr-TR" b="1" dirty="0" smtClean="0">
                <a:solidFill>
                  <a:srgbClr val="00B050"/>
                </a:solidFill>
              </a:rPr>
              <a:t> grubu: </a:t>
            </a:r>
            <a:r>
              <a:rPr lang="tr-TR" b="1" dirty="0" smtClean="0"/>
              <a:t>NAA</a:t>
            </a:r>
            <a:r>
              <a:rPr lang="tr-TR" dirty="0" smtClean="0"/>
              <a:t> (</a:t>
            </a:r>
            <a:r>
              <a:rPr lang="tr-TR" dirty="0" err="1" smtClean="0"/>
              <a:t>Naftalen</a:t>
            </a:r>
            <a:r>
              <a:rPr lang="tr-TR" dirty="0"/>
              <a:t> Asetik </a:t>
            </a:r>
            <a:r>
              <a:rPr lang="tr-TR" dirty="0" smtClean="0"/>
              <a:t>Asit), </a:t>
            </a:r>
            <a:r>
              <a:rPr lang="tr-TR" b="1" dirty="0" smtClean="0"/>
              <a:t>NOA </a:t>
            </a:r>
            <a:r>
              <a:rPr lang="tr-TR" dirty="0" smtClean="0"/>
              <a:t>(</a:t>
            </a:r>
            <a:r>
              <a:rPr lang="tr-TR" dirty="0"/>
              <a:t>Naftoksi Asetik </a:t>
            </a:r>
            <a:r>
              <a:rPr lang="tr-TR" dirty="0" smtClean="0"/>
              <a:t>Asit)</a:t>
            </a:r>
          </a:p>
          <a:p>
            <a:pPr lvl="0">
              <a:buNone/>
            </a:pPr>
            <a:r>
              <a:rPr lang="tr-TR" b="1" dirty="0" smtClean="0"/>
              <a:t>4.</a:t>
            </a:r>
            <a:r>
              <a:rPr lang="tr-TR" dirty="0" smtClean="0"/>
              <a:t> </a:t>
            </a:r>
            <a:r>
              <a:rPr lang="tr-TR" b="1" dirty="0" smtClean="0">
                <a:solidFill>
                  <a:srgbClr val="00B050"/>
                </a:solidFill>
              </a:rPr>
              <a:t>Benzol grubu</a:t>
            </a:r>
          </a:p>
          <a:p>
            <a:endParaRPr lang="tr-TR" dirty="0"/>
          </a:p>
        </p:txBody>
      </p:sp>
    </p:spTree>
    <p:extLst>
      <p:ext uri="{BB962C8B-B14F-4D97-AF65-F5344CB8AC3E}">
        <p14:creationId xmlns:p14="http://schemas.microsoft.com/office/powerpoint/2010/main" val="3292171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844824"/>
            <a:ext cx="4824536" cy="3672408"/>
          </a:xfrm>
        </p:spPr>
        <p:txBody>
          <a:bodyPr>
            <a:normAutofit fontScale="25000" lnSpcReduction="20000"/>
          </a:bodyPr>
          <a:lstStyle/>
          <a:p>
            <a:pPr algn="just">
              <a:lnSpc>
                <a:spcPct val="150000"/>
              </a:lnSpc>
              <a:buNone/>
            </a:pPr>
            <a:r>
              <a:rPr lang="tr-TR" dirty="0" smtClean="0"/>
              <a:t>		</a:t>
            </a:r>
          </a:p>
          <a:p>
            <a:pPr algn="just">
              <a:lnSpc>
                <a:spcPct val="120000"/>
              </a:lnSpc>
              <a:buNone/>
            </a:pPr>
            <a:r>
              <a:rPr lang="tr-TR" dirty="0" smtClean="0"/>
              <a:t>	</a:t>
            </a:r>
            <a:r>
              <a:rPr lang="tr-TR" sz="7000" dirty="0" smtClean="0"/>
              <a:t>	</a:t>
            </a:r>
            <a:r>
              <a:rPr lang="tr-TR" sz="11200" dirty="0" err="1" smtClean="0"/>
              <a:t>Oksin</a:t>
            </a:r>
            <a:r>
              <a:rPr lang="tr-TR" sz="11200" dirty="0" smtClean="0"/>
              <a:t> en fazla bitkilerin büyümekte olan uç kısımlarında bulunur. Bunlar arasında </a:t>
            </a:r>
            <a:r>
              <a:rPr lang="tr-TR" sz="11200" b="1" dirty="0" err="1" smtClean="0">
                <a:solidFill>
                  <a:srgbClr val="FF0000"/>
                </a:solidFill>
              </a:rPr>
              <a:t>koleoptil</a:t>
            </a:r>
            <a:r>
              <a:rPr lang="tr-TR" sz="11200" b="1" dirty="0" smtClean="0">
                <a:solidFill>
                  <a:srgbClr val="FF0000"/>
                </a:solidFill>
              </a:rPr>
              <a:t> ucu</a:t>
            </a:r>
            <a:r>
              <a:rPr lang="tr-TR" sz="11200" dirty="0" smtClean="0">
                <a:solidFill>
                  <a:srgbClr val="FF0000"/>
                </a:solidFill>
              </a:rPr>
              <a:t>, </a:t>
            </a:r>
            <a:r>
              <a:rPr lang="tr-TR" sz="11200" b="1" dirty="0" smtClean="0">
                <a:solidFill>
                  <a:srgbClr val="FF0000"/>
                </a:solidFill>
              </a:rPr>
              <a:t>tomurcuklar, yaprak ve köklerin büyümekte olan uçları </a:t>
            </a:r>
            <a:r>
              <a:rPr lang="tr-TR" sz="11200" dirty="0" smtClean="0"/>
              <a:t>sayılabilir. </a:t>
            </a:r>
          </a:p>
          <a:p>
            <a:pPr algn="just">
              <a:lnSpc>
                <a:spcPct val="150000"/>
              </a:lnSpc>
              <a:buNone/>
            </a:pPr>
            <a:r>
              <a:rPr lang="tr-TR" dirty="0" smtClean="0"/>
              <a:t>	</a:t>
            </a:r>
          </a:p>
          <a:p>
            <a:pPr algn="just">
              <a:lnSpc>
                <a:spcPct val="150000"/>
              </a:lnSpc>
              <a:buNone/>
            </a:pPr>
            <a:endParaRPr lang="tr-TR" dirty="0"/>
          </a:p>
        </p:txBody>
      </p:sp>
      <p:pic>
        <p:nvPicPr>
          <p:cNvPr id="37890" name="Picture 2" descr="http://www.lisebiyoloji.com/resim/ayxmazbitkihormon4.png"/>
          <p:cNvPicPr>
            <a:picLocks noChangeAspect="1" noChangeArrowheads="1"/>
          </p:cNvPicPr>
          <p:nvPr/>
        </p:nvPicPr>
        <p:blipFill>
          <a:blip r:embed="rId2" cstate="print"/>
          <a:srcRect/>
          <a:stretch>
            <a:fillRect/>
          </a:stretch>
        </p:blipFill>
        <p:spPr bwMode="auto">
          <a:xfrm>
            <a:off x="5292080" y="1700808"/>
            <a:ext cx="3816424" cy="3240360"/>
          </a:xfrm>
          <a:prstGeom prst="rect">
            <a:avLst/>
          </a:prstGeom>
          <a:noFill/>
        </p:spPr>
      </p:pic>
      <p:sp>
        <p:nvSpPr>
          <p:cNvPr id="6" name="5 Dikdörtgen"/>
          <p:cNvSpPr/>
          <p:nvPr/>
        </p:nvSpPr>
        <p:spPr>
          <a:xfrm>
            <a:off x="467544" y="332656"/>
            <a:ext cx="8352928" cy="954107"/>
          </a:xfrm>
          <a:prstGeom prst="rect">
            <a:avLst/>
          </a:prstGeom>
        </p:spPr>
        <p:txBody>
          <a:bodyPr wrap="square">
            <a:spAutoFit/>
          </a:bodyPr>
          <a:lstStyle/>
          <a:p>
            <a:pPr algn="ctr"/>
            <a:r>
              <a:rPr lang="tr-TR" sz="2800" dirty="0" smtClean="0"/>
              <a:t>Genel olarak bitkilerde </a:t>
            </a:r>
            <a:r>
              <a:rPr lang="tr-TR" sz="2800" dirty="0" err="1" smtClean="0"/>
              <a:t>oksin</a:t>
            </a:r>
            <a:r>
              <a:rPr lang="tr-TR" sz="2800" dirty="0" smtClean="0"/>
              <a:t> oluşum yeri, </a:t>
            </a:r>
          </a:p>
          <a:p>
            <a:pPr algn="ctr"/>
            <a:r>
              <a:rPr lang="tr-TR" sz="2800" dirty="0" smtClean="0"/>
              <a:t>meristem ve büyüyen dokulardır. </a:t>
            </a:r>
            <a:endParaRPr lang="tr-TR" sz="2800" dirty="0"/>
          </a:p>
        </p:txBody>
      </p:sp>
    </p:spTree>
    <p:extLst>
      <p:ext uri="{BB962C8B-B14F-4D97-AF65-F5344CB8AC3E}">
        <p14:creationId xmlns:p14="http://schemas.microsoft.com/office/powerpoint/2010/main" val="1578439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1268760"/>
            <a:ext cx="8712968" cy="4320480"/>
          </a:xfrm>
        </p:spPr>
        <p:txBody>
          <a:bodyPr>
            <a:normAutofit/>
          </a:bodyPr>
          <a:lstStyle/>
          <a:p>
            <a:pPr algn="ctr">
              <a:buNone/>
            </a:pPr>
            <a:r>
              <a:rPr lang="tr-TR" b="1" dirty="0" err="1" smtClean="0"/>
              <a:t>Oksinlerin</a:t>
            </a:r>
            <a:r>
              <a:rPr lang="tr-TR" b="1" dirty="0" smtClean="0"/>
              <a:t> Mevsimsel Değişimi</a:t>
            </a:r>
          </a:p>
          <a:p>
            <a:pPr algn="just">
              <a:lnSpc>
                <a:spcPct val="150000"/>
              </a:lnSpc>
              <a:buNone/>
            </a:pPr>
            <a:r>
              <a:rPr lang="tr-TR" dirty="0" smtClean="0"/>
              <a:t>		Oksin miktarının </a:t>
            </a:r>
            <a:r>
              <a:rPr lang="tr-TR" dirty="0" err="1" smtClean="0"/>
              <a:t>meristematik</a:t>
            </a:r>
            <a:r>
              <a:rPr lang="tr-TR" dirty="0" smtClean="0"/>
              <a:t> aktiviteler ile pozitif ilişkili olduğu, genellikle </a:t>
            </a:r>
            <a:r>
              <a:rPr lang="tr-TR" dirty="0" err="1" smtClean="0"/>
              <a:t>vegetasyon</a:t>
            </a:r>
            <a:r>
              <a:rPr lang="tr-TR" dirty="0" smtClean="0"/>
              <a:t> başlangıcında bünyede maksimum olduğu görülmektedir.</a:t>
            </a:r>
            <a:endParaRPr lang="tr-TR" b="1" dirty="0" smtClean="0"/>
          </a:p>
          <a:p>
            <a:pPr algn="just">
              <a:buNone/>
            </a:pPr>
            <a:endParaRPr lang="tr-TR" dirty="0"/>
          </a:p>
        </p:txBody>
      </p:sp>
    </p:spTree>
    <p:extLst>
      <p:ext uri="{BB962C8B-B14F-4D97-AF65-F5344CB8AC3E}">
        <p14:creationId xmlns:p14="http://schemas.microsoft.com/office/powerpoint/2010/main" val="1773416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980728"/>
            <a:ext cx="8496944" cy="5145435"/>
          </a:xfrm>
        </p:spPr>
        <p:txBody>
          <a:bodyPr>
            <a:normAutofit/>
          </a:bodyPr>
          <a:lstStyle/>
          <a:p>
            <a:pPr algn="ctr">
              <a:lnSpc>
                <a:spcPct val="150000"/>
              </a:lnSpc>
              <a:buNone/>
            </a:pPr>
            <a:r>
              <a:rPr lang="tr-TR" b="1" dirty="0" err="1" smtClean="0"/>
              <a:t>Oksinlerin</a:t>
            </a:r>
            <a:r>
              <a:rPr lang="tr-TR" b="1" dirty="0" smtClean="0"/>
              <a:t> Taşınması</a:t>
            </a:r>
            <a:r>
              <a:rPr lang="tr-TR" dirty="0" smtClean="0">
                <a:latin typeface="Comic Sans MS" pitchFamily="66" charset="0"/>
              </a:rPr>
              <a:t>		</a:t>
            </a:r>
          </a:p>
          <a:p>
            <a:pPr>
              <a:lnSpc>
                <a:spcPct val="150000"/>
              </a:lnSpc>
              <a:buNone/>
            </a:pPr>
            <a:r>
              <a:rPr lang="tr-TR" dirty="0" smtClean="0"/>
              <a:t>		</a:t>
            </a:r>
            <a:r>
              <a:rPr lang="tr-TR" dirty="0" err="1" smtClean="0"/>
              <a:t>Oksinler</a:t>
            </a:r>
            <a:r>
              <a:rPr lang="tr-TR" dirty="0" smtClean="0"/>
              <a:t> iki şekilde taşınırlar:</a:t>
            </a:r>
          </a:p>
          <a:p>
            <a:pPr algn="just">
              <a:lnSpc>
                <a:spcPct val="150000"/>
              </a:lnSpc>
              <a:buNone/>
            </a:pPr>
            <a:r>
              <a:rPr lang="tr-TR" dirty="0" smtClean="0"/>
              <a:t>		</a:t>
            </a:r>
            <a:r>
              <a:rPr lang="tr-TR" b="1" dirty="0" smtClean="0"/>
              <a:t>1. </a:t>
            </a:r>
            <a:r>
              <a:rPr lang="tr-TR" b="1" dirty="0" err="1" smtClean="0">
                <a:solidFill>
                  <a:srgbClr val="FF0000"/>
                </a:solidFill>
              </a:rPr>
              <a:t>Floem</a:t>
            </a:r>
            <a:r>
              <a:rPr lang="tr-TR" dirty="0" smtClean="0">
                <a:solidFill>
                  <a:srgbClr val="FF0000"/>
                </a:solidFill>
              </a:rPr>
              <a:t>  </a:t>
            </a:r>
            <a:r>
              <a:rPr lang="tr-TR" dirty="0" smtClean="0"/>
              <a:t>             </a:t>
            </a:r>
            <a:r>
              <a:rPr lang="tr-TR" b="1" dirty="0" smtClean="0"/>
              <a:t>2. </a:t>
            </a:r>
            <a:r>
              <a:rPr lang="tr-TR" b="1" dirty="0" err="1" smtClean="0"/>
              <a:t>Ksilem</a:t>
            </a:r>
            <a:endParaRPr lang="tr-TR" dirty="0" smtClean="0"/>
          </a:p>
          <a:p>
            <a:pPr algn="just">
              <a:lnSpc>
                <a:spcPct val="150000"/>
              </a:lnSpc>
              <a:buNone/>
            </a:pPr>
            <a:r>
              <a:rPr lang="tr-TR" dirty="0" smtClean="0">
                <a:solidFill>
                  <a:srgbClr val="FF0000"/>
                </a:solidFill>
              </a:rPr>
              <a:t>		</a:t>
            </a:r>
            <a:r>
              <a:rPr lang="tr-TR" dirty="0" err="1" smtClean="0"/>
              <a:t>Oksinler</a:t>
            </a:r>
            <a:r>
              <a:rPr lang="tr-TR" dirty="0" smtClean="0"/>
              <a:t> genel olarak </a:t>
            </a:r>
            <a:r>
              <a:rPr lang="tr-TR" b="1" dirty="0" err="1" smtClean="0">
                <a:solidFill>
                  <a:srgbClr val="FF0000"/>
                </a:solidFill>
              </a:rPr>
              <a:t>floem</a:t>
            </a:r>
            <a:r>
              <a:rPr lang="tr-TR" dirty="0" smtClean="0"/>
              <a:t> yoluyla taşınırlar. Kısmen </a:t>
            </a:r>
            <a:r>
              <a:rPr lang="tr-TR" dirty="0" err="1" smtClean="0"/>
              <a:t>ksilem</a:t>
            </a:r>
            <a:r>
              <a:rPr lang="tr-TR" dirty="0" smtClean="0"/>
              <a:t> ile </a:t>
            </a:r>
            <a:r>
              <a:rPr lang="tr-TR" dirty="0" err="1" smtClean="0"/>
              <a:t>taşınımdan</a:t>
            </a:r>
            <a:r>
              <a:rPr lang="tr-TR" dirty="0" smtClean="0"/>
              <a:t> da </a:t>
            </a:r>
            <a:r>
              <a:rPr lang="tr-TR" dirty="0" err="1" smtClean="0"/>
              <a:t>sözedilmektedir</a:t>
            </a:r>
            <a:r>
              <a:rPr lang="tr-TR" dirty="0" smtClean="0"/>
              <a:t>.	</a:t>
            </a:r>
            <a:endParaRPr lang="tr-TR" dirty="0"/>
          </a:p>
        </p:txBody>
      </p:sp>
    </p:spTree>
    <p:extLst>
      <p:ext uri="{BB962C8B-B14F-4D97-AF65-F5344CB8AC3E}">
        <p14:creationId xmlns:p14="http://schemas.microsoft.com/office/powerpoint/2010/main" val="3720816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6895" y="116632"/>
            <a:ext cx="8856984" cy="6192688"/>
          </a:xfrm>
        </p:spPr>
        <p:txBody>
          <a:bodyPr>
            <a:normAutofit fontScale="92500" lnSpcReduction="10000"/>
          </a:bodyPr>
          <a:lstStyle/>
          <a:p>
            <a:pPr algn="ctr">
              <a:buNone/>
            </a:pPr>
            <a:r>
              <a:rPr lang="tr-TR" b="1" dirty="0" err="1" smtClean="0"/>
              <a:t>Oksinlerin</a:t>
            </a:r>
            <a:r>
              <a:rPr lang="tr-TR" b="1" dirty="0" smtClean="0"/>
              <a:t> Bitkilerin Büyüme ve Gelişmesindeki Rolü</a:t>
            </a:r>
          </a:p>
          <a:p>
            <a:pPr lvl="0" algn="just">
              <a:lnSpc>
                <a:spcPct val="150000"/>
              </a:lnSpc>
              <a:buBlip>
                <a:blip r:embed="rId2"/>
              </a:buBlip>
            </a:pPr>
            <a:r>
              <a:rPr lang="tr-TR" sz="2600" b="1" dirty="0" err="1" smtClean="0"/>
              <a:t>Apikal</a:t>
            </a:r>
            <a:r>
              <a:rPr lang="tr-TR" sz="2600" b="1" dirty="0" smtClean="0"/>
              <a:t> </a:t>
            </a:r>
            <a:r>
              <a:rPr lang="tr-TR" sz="2600" b="1" dirty="0" err="1" smtClean="0"/>
              <a:t>Dominansi</a:t>
            </a:r>
            <a:r>
              <a:rPr lang="tr-TR" sz="2600" b="1" dirty="0" smtClean="0"/>
              <a:t>: </a:t>
            </a:r>
            <a:r>
              <a:rPr lang="tr-TR" sz="2600" dirty="0" smtClean="0"/>
              <a:t>Oksinin bitki büyüme ve gelişmesindeki en belirgin rolü </a:t>
            </a:r>
            <a:r>
              <a:rPr lang="tr-TR" sz="2600" dirty="0" err="1" smtClean="0"/>
              <a:t>apikal</a:t>
            </a:r>
            <a:r>
              <a:rPr lang="tr-TR" sz="2600" dirty="0" smtClean="0"/>
              <a:t> </a:t>
            </a:r>
            <a:r>
              <a:rPr lang="tr-TR" sz="2600" dirty="0" err="1" smtClean="0"/>
              <a:t>dominansi</a:t>
            </a:r>
            <a:r>
              <a:rPr lang="tr-TR" sz="2600" dirty="0" smtClean="0"/>
              <a:t> üzerindeki rolüdür. Tepe tomurcuğu faaliyette olduğu sürece yan tomurcukların dinlenmede kalmasına </a:t>
            </a:r>
            <a:r>
              <a:rPr lang="tr-TR" sz="2600" b="1" dirty="0" err="1" smtClean="0">
                <a:solidFill>
                  <a:srgbClr val="00B050"/>
                </a:solidFill>
              </a:rPr>
              <a:t>apikal</a:t>
            </a:r>
            <a:r>
              <a:rPr lang="tr-TR" sz="2600" b="1" dirty="0" smtClean="0">
                <a:solidFill>
                  <a:srgbClr val="00B050"/>
                </a:solidFill>
              </a:rPr>
              <a:t> </a:t>
            </a:r>
            <a:r>
              <a:rPr lang="tr-TR" sz="2600" b="1" dirty="0" err="1" smtClean="0">
                <a:solidFill>
                  <a:srgbClr val="00B050"/>
                </a:solidFill>
              </a:rPr>
              <a:t>dominansi</a:t>
            </a:r>
            <a:r>
              <a:rPr lang="tr-TR" sz="2600" dirty="0" smtClean="0"/>
              <a:t> denir. Tepe tomurcuğu kesilmemiş olan bir bitkide </a:t>
            </a:r>
            <a:r>
              <a:rPr lang="tr-TR" sz="2600" dirty="0" err="1" smtClean="0"/>
              <a:t>apikal</a:t>
            </a:r>
            <a:r>
              <a:rPr lang="tr-TR" sz="2600" dirty="0" smtClean="0"/>
              <a:t> </a:t>
            </a:r>
            <a:r>
              <a:rPr lang="tr-TR" sz="2600" dirty="0" err="1" smtClean="0"/>
              <a:t>dominansi</a:t>
            </a:r>
            <a:r>
              <a:rPr lang="tr-TR" sz="2600" dirty="0" smtClean="0"/>
              <a:t> kırılmayacağından büyüme hızla devam eder. Tepe tomurcuğu kesilir veya zedelenirse </a:t>
            </a:r>
            <a:r>
              <a:rPr lang="tr-TR" sz="2600" dirty="0" err="1" smtClean="0"/>
              <a:t>dominans</a:t>
            </a:r>
            <a:r>
              <a:rPr lang="tr-TR" sz="2600" dirty="0" smtClean="0"/>
              <a:t> durumu ortadan kalkar ve yan tomurcuklar faaliyete geçer. Bunun nedeni yukarıdan aşağıya doğru olan </a:t>
            </a:r>
            <a:r>
              <a:rPr lang="tr-TR" sz="2600" dirty="0" err="1" smtClean="0"/>
              <a:t>bazipetal</a:t>
            </a:r>
            <a:r>
              <a:rPr lang="tr-TR" sz="2600" dirty="0" smtClean="0"/>
              <a:t> taşınımdır. Bu olay meyve ağaçlarının budama pratiği açısından </a:t>
            </a:r>
            <a:r>
              <a:rPr lang="tr-TR" sz="2200" dirty="0" smtClean="0"/>
              <a:t>önem</a:t>
            </a:r>
            <a:r>
              <a:rPr lang="tr-TR" sz="2600" dirty="0" smtClean="0"/>
              <a:t> </a:t>
            </a:r>
            <a:r>
              <a:rPr lang="tr-TR" sz="2200" dirty="0" smtClean="0"/>
              <a:t>taşır.</a:t>
            </a:r>
          </a:p>
          <a:p>
            <a:pPr algn="just">
              <a:buNone/>
            </a:pPr>
            <a:endParaRPr lang="tr-TR" dirty="0" smtClean="0"/>
          </a:p>
          <a:p>
            <a:pPr>
              <a:buNone/>
            </a:pPr>
            <a:endParaRPr lang="tr-TR" dirty="0"/>
          </a:p>
        </p:txBody>
      </p:sp>
    </p:spTree>
    <p:extLst>
      <p:ext uri="{BB962C8B-B14F-4D97-AF65-F5344CB8AC3E}">
        <p14:creationId xmlns:p14="http://schemas.microsoft.com/office/powerpoint/2010/main" val="5413902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06112" y="4293096"/>
            <a:ext cx="8640960" cy="2160240"/>
          </a:xfrm>
        </p:spPr>
        <p:txBody>
          <a:bodyPr>
            <a:normAutofit fontScale="77500" lnSpcReduction="20000"/>
          </a:bodyPr>
          <a:lstStyle/>
          <a:p>
            <a:pPr algn="just">
              <a:lnSpc>
                <a:spcPct val="120000"/>
              </a:lnSpc>
              <a:buBlip>
                <a:blip r:embed="rId2"/>
              </a:buBlip>
            </a:pPr>
            <a:r>
              <a:rPr lang="tr-TR" sz="2800" b="1" dirty="0" smtClean="0"/>
              <a:t>Kök Oluşumu: </a:t>
            </a:r>
            <a:r>
              <a:rPr lang="tr-TR" sz="2800" dirty="0" err="1" smtClean="0"/>
              <a:t>Oksinlerin</a:t>
            </a:r>
            <a:r>
              <a:rPr lang="tr-TR" sz="2800" dirty="0" smtClean="0"/>
              <a:t> kök oluşumundaki rolü tam olarak netlik kazanmamakla birlikte düşük konsantrasyondaki </a:t>
            </a:r>
            <a:r>
              <a:rPr lang="tr-TR" sz="2800" dirty="0" err="1" smtClean="0"/>
              <a:t>oksinler</a:t>
            </a:r>
            <a:r>
              <a:rPr lang="tr-TR" sz="2800" dirty="0" smtClean="0"/>
              <a:t> kök gelişimini hızlandırmaktadır. Oksin/</a:t>
            </a:r>
            <a:r>
              <a:rPr lang="tr-TR" sz="2800" dirty="0" err="1" smtClean="0"/>
              <a:t>Sitokinin</a:t>
            </a:r>
            <a:r>
              <a:rPr lang="tr-TR" sz="2800" dirty="0" smtClean="0"/>
              <a:t>= 1 ise </a:t>
            </a:r>
            <a:r>
              <a:rPr lang="tr-TR" sz="2800" dirty="0" err="1" smtClean="0"/>
              <a:t>kallus</a:t>
            </a:r>
            <a:r>
              <a:rPr lang="tr-TR" sz="2800" dirty="0" smtClean="0"/>
              <a:t>, Oksin/</a:t>
            </a:r>
            <a:r>
              <a:rPr lang="tr-TR" sz="2800" dirty="0" err="1" smtClean="0"/>
              <a:t>Sitokinin</a:t>
            </a:r>
            <a:r>
              <a:rPr lang="tr-TR" sz="2800" dirty="0" smtClean="0"/>
              <a:t> ˃ 1 ise kök </a:t>
            </a:r>
            <a:r>
              <a:rPr lang="tr-TR" sz="2800" dirty="0" err="1" smtClean="0"/>
              <a:t>primordiumların</a:t>
            </a:r>
            <a:r>
              <a:rPr lang="tr-TR" sz="2800" dirty="0" smtClean="0"/>
              <a:t> oluşumları, Oksin/</a:t>
            </a:r>
            <a:r>
              <a:rPr lang="tr-TR" sz="2800" dirty="0" err="1" smtClean="0"/>
              <a:t>Sitokinin</a:t>
            </a:r>
            <a:r>
              <a:rPr lang="tr-TR" sz="2800" dirty="0" smtClean="0"/>
              <a:t> ˂ 1 ise sürgün gelişimi gerçekleşir. </a:t>
            </a:r>
          </a:p>
          <a:p>
            <a:pPr algn="just">
              <a:lnSpc>
                <a:spcPct val="150000"/>
              </a:lnSpc>
              <a:buFont typeface="Arial" charset="0"/>
              <a:buChar char="•"/>
            </a:pPr>
            <a:endParaRPr lang="tr-TR" dirty="0"/>
          </a:p>
        </p:txBody>
      </p:sp>
      <p:pic>
        <p:nvPicPr>
          <p:cNvPr id="4" name="Picture 2" descr="http://www.lisebiyoloji.com/resim/ayxmazbitkihormon.png"/>
          <p:cNvPicPr>
            <a:picLocks noChangeAspect="1" noChangeArrowheads="1"/>
          </p:cNvPicPr>
          <p:nvPr/>
        </p:nvPicPr>
        <p:blipFill>
          <a:blip r:embed="rId3" cstate="print"/>
          <a:srcRect/>
          <a:stretch>
            <a:fillRect/>
          </a:stretch>
        </p:blipFill>
        <p:spPr bwMode="auto">
          <a:xfrm>
            <a:off x="1979709" y="165599"/>
            <a:ext cx="5093765" cy="3456384"/>
          </a:xfrm>
          <a:prstGeom prst="rect">
            <a:avLst/>
          </a:prstGeom>
          <a:noFill/>
        </p:spPr>
      </p:pic>
      <p:sp>
        <p:nvSpPr>
          <p:cNvPr id="5" name="4 Dikdörtgen"/>
          <p:cNvSpPr/>
          <p:nvPr/>
        </p:nvSpPr>
        <p:spPr>
          <a:xfrm>
            <a:off x="2654384" y="3621983"/>
            <a:ext cx="3744416" cy="276999"/>
          </a:xfrm>
          <a:prstGeom prst="rect">
            <a:avLst/>
          </a:prstGeom>
        </p:spPr>
        <p:txBody>
          <a:bodyPr wrap="square">
            <a:spAutoFit/>
          </a:bodyPr>
          <a:lstStyle/>
          <a:p>
            <a:r>
              <a:rPr lang="tr-TR" sz="1200" dirty="0" smtClean="0"/>
              <a:t>Fotoğraf: http://www.</a:t>
            </a:r>
            <a:r>
              <a:rPr lang="tr-TR" sz="1200" dirty="0" err="1" smtClean="0"/>
              <a:t>lisebiyoloji</a:t>
            </a:r>
            <a:r>
              <a:rPr lang="tr-TR" sz="1200" dirty="0" smtClean="0"/>
              <a:t>.com/</a:t>
            </a:r>
            <a:r>
              <a:rPr lang="tr-TR" sz="1200" dirty="0" err="1" smtClean="0"/>
              <a:t>bitkihareket</a:t>
            </a:r>
            <a:r>
              <a:rPr lang="tr-TR" sz="1200" dirty="0" smtClean="0"/>
              <a:t>.html</a:t>
            </a:r>
            <a:endParaRPr lang="tr-TR" sz="1200" dirty="0"/>
          </a:p>
        </p:txBody>
      </p:sp>
    </p:spTree>
    <p:extLst>
      <p:ext uri="{BB962C8B-B14F-4D97-AF65-F5344CB8AC3E}">
        <p14:creationId xmlns:p14="http://schemas.microsoft.com/office/powerpoint/2010/main" val="10443974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260648"/>
            <a:ext cx="8712968" cy="5832648"/>
          </a:xfrm>
        </p:spPr>
        <p:txBody>
          <a:bodyPr>
            <a:normAutofit lnSpcReduction="10000"/>
          </a:bodyPr>
          <a:lstStyle/>
          <a:p>
            <a:pPr algn="just">
              <a:buBlip>
                <a:blip r:embed="rId2"/>
              </a:buBlip>
            </a:pPr>
            <a:r>
              <a:rPr lang="tr-TR" b="1" dirty="0" smtClean="0"/>
              <a:t>Çiçek ve Meyve Seyreltmesi: </a:t>
            </a:r>
            <a:r>
              <a:rPr lang="tr-TR" dirty="0" smtClean="0"/>
              <a:t>En çok NAA ve bunun tuzları kullanılır.</a:t>
            </a:r>
          </a:p>
          <a:p>
            <a:pPr algn="just">
              <a:buBlip>
                <a:blip r:embed="rId2"/>
              </a:buBlip>
            </a:pPr>
            <a:endParaRPr lang="tr-TR" dirty="0" smtClean="0"/>
          </a:p>
          <a:p>
            <a:pPr algn="just">
              <a:buBlip>
                <a:blip r:embed="rId2"/>
              </a:buBlip>
            </a:pPr>
            <a:r>
              <a:rPr lang="tr-TR" b="1" dirty="0" smtClean="0"/>
              <a:t>Kopma Tabakasının Oluşumu: </a:t>
            </a:r>
            <a:r>
              <a:rPr lang="tr-TR" dirty="0" err="1" smtClean="0"/>
              <a:t>Oksinler</a:t>
            </a:r>
            <a:r>
              <a:rPr lang="tr-TR" dirty="0" smtClean="0"/>
              <a:t> </a:t>
            </a:r>
            <a:r>
              <a:rPr lang="tr-TR" dirty="0" err="1" smtClean="0"/>
              <a:t>kambiyel</a:t>
            </a:r>
            <a:r>
              <a:rPr lang="tr-TR" dirty="0" smtClean="0"/>
              <a:t> aktiviteyi teşvik ederek meyve ve yaprakta kopma tabakasının yani </a:t>
            </a:r>
            <a:r>
              <a:rPr lang="tr-TR" dirty="0" err="1" smtClean="0"/>
              <a:t>absisyon</a:t>
            </a:r>
            <a:r>
              <a:rPr lang="tr-TR" dirty="0" smtClean="0"/>
              <a:t> tabakasının oluşumunu geciktirirler. </a:t>
            </a:r>
          </a:p>
          <a:p>
            <a:pPr marL="0" indent="0" algn="just">
              <a:buNone/>
            </a:pPr>
            <a:endParaRPr lang="tr-TR" dirty="0" smtClean="0"/>
          </a:p>
          <a:p>
            <a:pPr algn="just">
              <a:buBlip>
                <a:blip r:embed="rId2"/>
              </a:buBlip>
            </a:pPr>
            <a:r>
              <a:rPr lang="tr-TR" b="1" dirty="0" smtClean="0"/>
              <a:t>Meyve </a:t>
            </a:r>
            <a:r>
              <a:rPr lang="tr-TR" b="1" dirty="0"/>
              <a:t>Tutumu ve </a:t>
            </a:r>
            <a:r>
              <a:rPr lang="tr-TR" b="1" dirty="0" err="1"/>
              <a:t>Partenokarpi</a:t>
            </a:r>
            <a:r>
              <a:rPr lang="tr-TR" b="1" dirty="0"/>
              <a:t>: </a:t>
            </a:r>
            <a:r>
              <a:rPr lang="tr-TR" dirty="0"/>
              <a:t>Yeni gelişen tohumlarda oluşan </a:t>
            </a:r>
            <a:r>
              <a:rPr lang="tr-TR" dirty="0" err="1"/>
              <a:t>oksin</a:t>
            </a:r>
            <a:r>
              <a:rPr lang="tr-TR" dirty="0"/>
              <a:t> meyve dokularındaki hücre bölünmesini ve büyümesini teşvik eder.</a:t>
            </a:r>
          </a:p>
          <a:p>
            <a:pPr algn="just">
              <a:buBlip>
                <a:blip r:embed="rId2"/>
              </a:buBlip>
            </a:pPr>
            <a:endParaRPr lang="tr-TR" dirty="0" smtClean="0"/>
          </a:p>
          <a:p>
            <a:pPr>
              <a:buNone/>
            </a:pPr>
            <a:endParaRPr lang="tr-TR" dirty="0"/>
          </a:p>
        </p:txBody>
      </p:sp>
    </p:spTree>
    <p:extLst>
      <p:ext uri="{BB962C8B-B14F-4D97-AF65-F5344CB8AC3E}">
        <p14:creationId xmlns:p14="http://schemas.microsoft.com/office/powerpoint/2010/main" val="18296915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404664"/>
            <a:ext cx="8640960" cy="5721499"/>
          </a:xfrm>
        </p:spPr>
        <p:txBody>
          <a:bodyPr>
            <a:normAutofit fontScale="92500" lnSpcReduction="20000"/>
          </a:bodyPr>
          <a:lstStyle/>
          <a:p>
            <a:pPr lvl="0" algn="just">
              <a:lnSpc>
                <a:spcPct val="150000"/>
              </a:lnSpc>
              <a:buBlip>
                <a:blip r:embed="rId2"/>
              </a:buBlip>
            </a:pPr>
            <a:r>
              <a:rPr lang="tr-TR" b="1" dirty="0" smtClean="0"/>
              <a:t>Çiçek tomurcuklarının açmasını geciktirmek: </a:t>
            </a:r>
            <a:r>
              <a:rPr lang="tr-TR" dirty="0" smtClean="0"/>
              <a:t>Şeftali, erik, kiraz gibi türlerde daha çok </a:t>
            </a:r>
            <a:r>
              <a:rPr lang="tr-TR" dirty="0" err="1" smtClean="0"/>
              <a:t>NAA’in</a:t>
            </a:r>
            <a:r>
              <a:rPr lang="tr-TR" dirty="0" smtClean="0"/>
              <a:t>  </a:t>
            </a:r>
            <a:r>
              <a:rPr lang="tr-TR" dirty="0" err="1" smtClean="0"/>
              <a:t>Na</a:t>
            </a:r>
            <a:r>
              <a:rPr lang="tr-TR" dirty="0" smtClean="0"/>
              <a:t> ve K tuzları kullanılır.</a:t>
            </a:r>
          </a:p>
          <a:p>
            <a:pPr lvl="0" algn="just">
              <a:lnSpc>
                <a:spcPct val="150000"/>
              </a:lnSpc>
              <a:buBlip>
                <a:blip r:embed="rId2"/>
              </a:buBlip>
            </a:pPr>
            <a:r>
              <a:rPr lang="tr-TR" b="1" dirty="0" smtClean="0"/>
              <a:t>Depolanan patateslerde tomurcukların sürmesini engellemek</a:t>
            </a:r>
          </a:p>
          <a:p>
            <a:pPr lvl="0" algn="just">
              <a:lnSpc>
                <a:spcPct val="150000"/>
              </a:lnSpc>
              <a:buBlip>
                <a:blip r:embed="rId2"/>
              </a:buBlip>
            </a:pPr>
            <a:r>
              <a:rPr lang="tr-TR" b="1" dirty="0" smtClean="0"/>
              <a:t>Cinsiyet Oluşumu: </a:t>
            </a:r>
            <a:r>
              <a:rPr lang="tr-TR" dirty="0" smtClean="0"/>
              <a:t>Sentetik </a:t>
            </a:r>
            <a:r>
              <a:rPr lang="tr-TR" dirty="0" err="1" smtClean="0"/>
              <a:t>oksinlerin</a:t>
            </a:r>
            <a:r>
              <a:rPr lang="tr-TR" dirty="0" smtClean="0"/>
              <a:t> uygulanması ile üretimi teşvik edilen etilen hıyarlarda ve diğer </a:t>
            </a:r>
            <a:r>
              <a:rPr lang="tr-TR" dirty="0" err="1" smtClean="0"/>
              <a:t>cucurbiteacea’larda</a:t>
            </a:r>
            <a:r>
              <a:rPr lang="tr-TR" dirty="0" smtClean="0"/>
              <a:t> dişi çiçek oluşumunu artırır.</a:t>
            </a:r>
          </a:p>
          <a:p>
            <a:pPr>
              <a:buNone/>
            </a:pPr>
            <a:endParaRPr lang="tr-TR" dirty="0"/>
          </a:p>
        </p:txBody>
      </p:sp>
    </p:spTree>
    <p:extLst>
      <p:ext uri="{BB962C8B-B14F-4D97-AF65-F5344CB8AC3E}">
        <p14:creationId xmlns:p14="http://schemas.microsoft.com/office/powerpoint/2010/main" val="207030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260648"/>
            <a:ext cx="8856984" cy="6120680"/>
          </a:xfrm>
        </p:spPr>
        <p:txBody>
          <a:bodyPr>
            <a:normAutofit fontScale="70000" lnSpcReduction="20000"/>
          </a:bodyPr>
          <a:lstStyle/>
          <a:p>
            <a:pPr>
              <a:buNone/>
            </a:pPr>
            <a:r>
              <a:rPr lang="tr-TR" b="1" dirty="0" smtClean="0"/>
              <a:t>      2) GİBBERELLİNLER</a:t>
            </a:r>
          </a:p>
          <a:p>
            <a:pPr algn="just">
              <a:lnSpc>
                <a:spcPct val="160000"/>
              </a:lnSpc>
              <a:buNone/>
            </a:pPr>
            <a:r>
              <a:rPr lang="tr-TR" dirty="0" smtClean="0">
                <a:latin typeface="Comic Sans MS" pitchFamily="66" charset="0"/>
              </a:rPr>
              <a:t>	</a:t>
            </a:r>
            <a:r>
              <a:rPr lang="tr-TR" dirty="0" err="1" smtClean="0"/>
              <a:t>Gibberellinler</a:t>
            </a:r>
            <a:r>
              <a:rPr lang="tr-TR" dirty="0" smtClean="0"/>
              <a:t>, </a:t>
            </a:r>
            <a:r>
              <a:rPr lang="tr-TR" dirty="0" err="1" smtClean="0"/>
              <a:t>oksinler</a:t>
            </a:r>
            <a:r>
              <a:rPr lang="tr-TR" dirty="0" smtClean="0"/>
              <a:t> gibi büyümeyi hızlandırıcı maddelerdir. </a:t>
            </a:r>
            <a:r>
              <a:rPr lang="tr-TR" sz="3600" b="1" dirty="0" smtClean="0"/>
              <a:t>Bitkilerde uzamayı sağlayarak etkili olurlar.</a:t>
            </a:r>
            <a:r>
              <a:rPr lang="tr-TR" sz="3600" dirty="0" smtClean="0"/>
              <a:t> </a:t>
            </a:r>
            <a:r>
              <a:rPr lang="tr-TR" dirty="0" smtClean="0"/>
              <a:t>GA ilk defa Japonya’da pirinç tarlalarında ‘</a:t>
            </a:r>
            <a:r>
              <a:rPr lang="tr-TR" dirty="0" err="1" smtClean="0"/>
              <a:t>gibberalla</a:t>
            </a:r>
            <a:r>
              <a:rPr lang="tr-TR" dirty="0" smtClean="0"/>
              <a:t> </a:t>
            </a:r>
            <a:r>
              <a:rPr lang="tr-TR" dirty="0" err="1" smtClean="0"/>
              <a:t>fujikuroi</a:t>
            </a:r>
            <a:r>
              <a:rPr lang="tr-TR" dirty="0" smtClean="0"/>
              <a:t>’ denilen ve pirinçlerde hastalık olarak görülen mantarlardan izole edilmiştir. Mantarla bulaşık olan pirinç bitkilerinin çok boylandığı görülmüştür. Daha sonra 1935’te bitkilerden de </a:t>
            </a:r>
            <a:r>
              <a:rPr lang="tr-TR" dirty="0" err="1" smtClean="0"/>
              <a:t>ekstrakte</a:t>
            </a:r>
            <a:r>
              <a:rPr lang="tr-TR" dirty="0" smtClean="0"/>
              <a:t> edilmiştir.</a:t>
            </a:r>
          </a:p>
          <a:p>
            <a:pPr algn="just">
              <a:lnSpc>
                <a:spcPct val="160000"/>
              </a:lnSpc>
              <a:buNone/>
            </a:pPr>
            <a:r>
              <a:rPr lang="tr-TR" dirty="0" smtClean="0"/>
              <a:t>	Bugün 120’ye yakın farklı </a:t>
            </a:r>
            <a:r>
              <a:rPr lang="tr-TR" dirty="0" err="1" smtClean="0"/>
              <a:t>gibberellin</a:t>
            </a:r>
            <a:r>
              <a:rPr lang="tr-TR" dirty="0" smtClean="0"/>
              <a:t> tipi bulunmuştur (GA</a:t>
            </a:r>
            <a:r>
              <a:rPr lang="tr-TR" sz="1700" dirty="0" smtClean="0"/>
              <a:t>1</a:t>
            </a:r>
            <a:r>
              <a:rPr lang="tr-TR" dirty="0" smtClean="0"/>
              <a:t>, GA</a:t>
            </a:r>
            <a:r>
              <a:rPr lang="tr-TR" sz="2000" dirty="0" smtClean="0"/>
              <a:t>2</a:t>
            </a:r>
            <a:r>
              <a:rPr lang="tr-TR" dirty="0" smtClean="0"/>
              <a:t>, GA</a:t>
            </a:r>
            <a:r>
              <a:rPr lang="tr-TR" baseline="-25000" dirty="0" smtClean="0"/>
              <a:t>3</a:t>
            </a:r>
            <a:r>
              <a:rPr lang="tr-TR" dirty="0" smtClean="0"/>
              <a:t>, GA</a:t>
            </a:r>
            <a:r>
              <a:rPr lang="tr-TR" sz="2000" dirty="0" smtClean="0"/>
              <a:t>4</a:t>
            </a:r>
            <a:r>
              <a:rPr lang="tr-TR" dirty="0" smtClean="0"/>
              <a:t>… ). Bunların içinde esas aktif maddenin GA</a:t>
            </a:r>
            <a:r>
              <a:rPr lang="tr-TR" baseline="-25000" dirty="0" smtClean="0"/>
              <a:t>3</a:t>
            </a:r>
            <a:r>
              <a:rPr lang="tr-TR" dirty="0" smtClean="0"/>
              <a:t> olduğu tespit edilmiştir. GA</a:t>
            </a:r>
            <a:r>
              <a:rPr lang="tr-TR" baseline="-25000" dirty="0" smtClean="0"/>
              <a:t>3</a:t>
            </a:r>
            <a:r>
              <a:rPr lang="tr-TR" dirty="0" smtClean="0"/>
              <a:t> bugün pek çok bitkiden elde edilmiştir.</a:t>
            </a:r>
            <a:endParaRPr lang="tr-TR" b="1" dirty="0" smtClean="0"/>
          </a:p>
          <a:p>
            <a:pPr>
              <a:buNone/>
            </a:pPr>
            <a:endParaRPr lang="tr-TR" dirty="0"/>
          </a:p>
        </p:txBody>
      </p:sp>
    </p:spTree>
    <p:extLst>
      <p:ext uri="{BB962C8B-B14F-4D97-AF65-F5344CB8AC3E}">
        <p14:creationId xmlns:p14="http://schemas.microsoft.com/office/powerpoint/2010/main" val="12896319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548680"/>
            <a:ext cx="8568952" cy="5400600"/>
          </a:xfrm>
        </p:spPr>
        <p:txBody>
          <a:bodyPr>
            <a:normAutofit fontScale="77500" lnSpcReduction="20000"/>
          </a:bodyPr>
          <a:lstStyle/>
          <a:p>
            <a:pPr algn="just">
              <a:lnSpc>
                <a:spcPct val="150000"/>
              </a:lnSpc>
              <a:buNone/>
            </a:pPr>
            <a:r>
              <a:rPr lang="tr-TR" dirty="0" smtClean="0">
                <a:latin typeface="Comic Sans MS" pitchFamily="66" charset="0"/>
              </a:rPr>
              <a:t>		</a:t>
            </a:r>
            <a:r>
              <a:rPr lang="tr-TR" sz="3400" b="1" dirty="0" err="1" smtClean="0"/>
              <a:t>Gibberellinler</a:t>
            </a:r>
            <a:r>
              <a:rPr lang="tr-TR" sz="3400" dirty="0" smtClean="0"/>
              <a:t>, </a:t>
            </a:r>
            <a:r>
              <a:rPr lang="tr-TR" sz="3400" dirty="0" smtClean="0">
                <a:solidFill>
                  <a:srgbClr val="FF0000"/>
                </a:solidFill>
              </a:rPr>
              <a:t>genç yapraklar ve köklerde</a:t>
            </a:r>
            <a:r>
              <a:rPr lang="tr-TR" sz="3400" dirty="0" smtClean="0"/>
              <a:t>, ayrıca </a:t>
            </a:r>
            <a:r>
              <a:rPr lang="tr-TR" sz="3400" dirty="0" smtClean="0">
                <a:solidFill>
                  <a:srgbClr val="FF0000"/>
                </a:solidFill>
              </a:rPr>
              <a:t>embriyoda</a:t>
            </a:r>
            <a:r>
              <a:rPr lang="tr-TR" sz="3400" dirty="0" smtClean="0"/>
              <a:t>, </a:t>
            </a:r>
            <a:r>
              <a:rPr lang="tr-TR" sz="3400" dirty="0" smtClean="0">
                <a:solidFill>
                  <a:srgbClr val="FF0000"/>
                </a:solidFill>
              </a:rPr>
              <a:t>tohumlarda</a:t>
            </a:r>
            <a:r>
              <a:rPr lang="tr-TR" sz="3400" dirty="0" smtClean="0"/>
              <a:t> ve </a:t>
            </a:r>
            <a:r>
              <a:rPr lang="tr-TR" sz="3400" dirty="0" smtClean="0">
                <a:solidFill>
                  <a:srgbClr val="FF0000"/>
                </a:solidFill>
              </a:rPr>
              <a:t>meyvelerde </a:t>
            </a:r>
            <a:r>
              <a:rPr lang="tr-TR" sz="3400" dirty="0" smtClean="0"/>
              <a:t>sentezlenirler. </a:t>
            </a:r>
          </a:p>
          <a:p>
            <a:pPr algn="just">
              <a:lnSpc>
                <a:spcPct val="150000"/>
              </a:lnSpc>
              <a:buNone/>
            </a:pPr>
            <a:r>
              <a:rPr lang="tr-TR" sz="3400" dirty="0"/>
              <a:t> </a:t>
            </a:r>
            <a:r>
              <a:rPr lang="tr-TR" sz="3400" dirty="0" smtClean="0"/>
              <a:t>           Ortam şartları GA sentezini etkiler : </a:t>
            </a:r>
          </a:p>
          <a:p>
            <a:pPr algn="just">
              <a:lnSpc>
                <a:spcPct val="150000"/>
              </a:lnSpc>
              <a:buNone/>
            </a:pPr>
            <a:r>
              <a:rPr lang="tr-TR" sz="3400" dirty="0"/>
              <a:t> </a:t>
            </a:r>
            <a:r>
              <a:rPr lang="tr-TR" sz="3400" dirty="0" smtClean="0"/>
              <a:t>            - Uzun gün koşulları GA sentezini artırır, </a:t>
            </a:r>
          </a:p>
          <a:p>
            <a:pPr algn="just">
              <a:lnSpc>
                <a:spcPct val="150000"/>
              </a:lnSpc>
              <a:buNone/>
            </a:pPr>
            <a:r>
              <a:rPr lang="tr-TR" sz="3400" dirty="0"/>
              <a:t> </a:t>
            </a:r>
            <a:r>
              <a:rPr lang="tr-TR" sz="3400" dirty="0" smtClean="0"/>
              <a:t>            - Kısa gün koşulları azaltır. </a:t>
            </a:r>
          </a:p>
          <a:p>
            <a:pPr algn="just">
              <a:lnSpc>
                <a:spcPct val="150000"/>
              </a:lnSpc>
              <a:buNone/>
            </a:pPr>
            <a:r>
              <a:rPr lang="tr-TR" sz="3400" dirty="0"/>
              <a:t> </a:t>
            </a:r>
            <a:r>
              <a:rPr lang="tr-TR" sz="3400" dirty="0" smtClean="0"/>
              <a:t>            - Işık </a:t>
            </a:r>
            <a:r>
              <a:rPr lang="tr-TR" sz="3400" dirty="0" err="1" smtClean="0"/>
              <a:t>gibberellin</a:t>
            </a:r>
            <a:r>
              <a:rPr lang="tr-TR" sz="3400" dirty="0" smtClean="0"/>
              <a:t> sentezini engeller. </a:t>
            </a:r>
          </a:p>
          <a:p>
            <a:pPr algn="just">
              <a:lnSpc>
                <a:spcPct val="150000"/>
              </a:lnSpc>
              <a:buNone/>
            </a:pPr>
            <a:r>
              <a:rPr lang="tr-TR" sz="3400" dirty="0"/>
              <a:t> </a:t>
            </a:r>
            <a:r>
              <a:rPr lang="tr-TR" sz="3400" dirty="0" smtClean="0"/>
              <a:t>            - Sıcaklığın artması GA sentezini artırır. </a:t>
            </a:r>
          </a:p>
          <a:p>
            <a:pPr algn="just">
              <a:lnSpc>
                <a:spcPct val="150000"/>
              </a:lnSpc>
              <a:buNone/>
            </a:pPr>
            <a:r>
              <a:rPr lang="tr-TR" sz="3400" dirty="0"/>
              <a:t> </a:t>
            </a:r>
            <a:r>
              <a:rPr lang="tr-TR" sz="3400" dirty="0" smtClean="0"/>
              <a:t>            - Yüksek nem ve düşük sıcaklık GA sentezini artırır (katlamadaki gibi).</a:t>
            </a:r>
            <a:r>
              <a:rPr lang="tr-TR" sz="3400" dirty="0" smtClean="0">
                <a:latin typeface="Comic Sans MS" pitchFamily="66" charset="0"/>
              </a:rPr>
              <a:t> 	</a:t>
            </a:r>
            <a:endParaRPr lang="tr-TR" sz="3400" dirty="0" smtClean="0"/>
          </a:p>
          <a:p>
            <a:pPr algn="just">
              <a:lnSpc>
                <a:spcPct val="150000"/>
              </a:lnSpc>
              <a:buNone/>
            </a:pPr>
            <a:endParaRPr lang="tr-TR" dirty="0"/>
          </a:p>
        </p:txBody>
      </p:sp>
    </p:spTree>
    <p:extLst>
      <p:ext uri="{BB962C8B-B14F-4D97-AF65-F5344CB8AC3E}">
        <p14:creationId xmlns:p14="http://schemas.microsoft.com/office/powerpoint/2010/main" val="2933950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412776"/>
            <a:ext cx="8064896" cy="4680520"/>
          </a:xfrm>
        </p:spPr>
        <p:txBody>
          <a:bodyPr>
            <a:normAutofit fontScale="25000" lnSpcReduction="20000"/>
          </a:bodyPr>
          <a:lstStyle/>
          <a:p>
            <a:pPr algn="ctr">
              <a:buNone/>
            </a:pPr>
            <a:r>
              <a:rPr lang="tr-TR" sz="11200" b="1" dirty="0" err="1" smtClean="0"/>
              <a:t>Gibberellinlerin</a:t>
            </a:r>
            <a:r>
              <a:rPr lang="tr-TR" sz="11200" b="1" dirty="0" smtClean="0"/>
              <a:t> Mevsimsel Değişimi</a:t>
            </a:r>
          </a:p>
          <a:p>
            <a:pPr algn="just">
              <a:lnSpc>
                <a:spcPct val="150000"/>
              </a:lnSpc>
              <a:buNone/>
            </a:pPr>
            <a:r>
              <a:rPr lang="tr-TR" sz="11200" dirty="0" smtClean="0"/>
              <a:t>		</a:t>
            </a:r>
          </a:p>
          <a:p>
            <a:pPr algn="just">
              <a:lnSpc>
                <a:spcPct val="150000"/>
              </a:lnSpc>
              <a:buNone/>
            </a:pPr>
            <a:r>
              <a:rPr lang="tr-TR" sz="5100" dirty="0"/>
              <a:t> </a:t>
            </a:r>
            <a:r>
              <a:rPr lang="tr-TR" sz="5100" dirty="0" smtClean="0"/>
              <a:t>                         </a:t>
            </a:r>
            <a:r>
              <a:rPr lang="tr-TR" sz="9600" dirty="0" err="1" smtClean="0"/>
              <a:t>Gibberellinlerin</a:t>
            </a:r>
            <a:r>
              <a:rPr lang="tr-TR" sz="9600" dirty="0" smtClean="0"/>
              <a:t> </a:t>
            </a:r>
            <a:r>
              <a:rPr lang="tr-TR" sz="9600" dirty="0"/>
              <a:t>mevsimlik </a:t>
            </a:r>
            <a:r>
              <a:rPr lang="tr-TR" sz="9600" dirty="0" smtClean="0"/>
              <a:t>değişimleri </a:t>
            </a:r>
            <a:r>
              <a:rPr lang="tr-TR" sz="9600" dirty="0" err="1"/>
              <a:t>oksinler</a:t>
            </a:r>
            <a:r>
              <a:rPr lang="tr-TR" sz="9600" dirty="0"/>
              <a:t> ile benzerlik </a:t>
            </a:r>
            <a:r>
              <a:rPr lang="tr-TR" sz="9600" dirty="0" smtClean="0"/>
              <a:t>gösterir.</a:t>
            </a:r>
          </a:p>
          <a:p>
            <a:pPr algn="just">
              <a:lnSpc>
                <a:spcPct val="150000"/>
              </a:lnSpc>
              <a:buNone/>
            </a:pPr>
            <a:r>
              <a:rPr lang="tr-TR" sz="9600" dirty="0" smtClean="0"/>
              <a:t>               </a:t>
            </a:r>
            <a:r>
              <a:rPr lang="tr-TR" sz="9600" b="1" dirty="0" smtClean="0"/>
              <a:t>- </a:t>
            </a:r>
            <a:r>
              <a:rPr lang="tr-TR" sz="9600" dirty="0" smtClean="0"/>
              <a:t>Aktif </a:t>
            </a:r>
            <a:r>
              <a:rPr lang="tr-TR" sz="9600" dirty="0"/>
              <a:t>büyüme ve gelişmenin başlamasıyla birlikte içsel </a:t>
            </a:r>
            <a:r>
              <a:rPr lang="tr-TR" sz="9600" dirty="0" err="1"/>
              <a:t>gibberellinlerin</a:t>
            </a:r>
            <a:r>
              <a:rPr lang="tr-TR" sz="9600" dirty="0"/>
              <a:t> düzeyinde yükselme </a:t>
            </a:r>
            <a:endParaRPr lang="tr-TR" sz="9600" dirty="0" smtClean="0"/>
          </a:p>
          <a:p>
            <a:pPr algn="just">
              <a:lnSpc>
                <a:spcPct val="150000"/>
              </a:lnSpc>
              <a:buNone/>
            </a:pPr>
            <a:r>
              <a:rPr lang="tr-TR" sz="9600" dirty="0" smtClean="0"/>
              <a:t>                </a:t>
            </a:r>
            <a:r>
              <a:rPr lang="tr-TR" sz="9600" b="1" dirty="0" smtClean="0"/>
              <a:t>- </a:t>
            </a:r>
            <a:r>
              <a:rPr lang="tr-TR" sz="9600" dirty="0" smtClean="0"/>
              <a:t>Hasattan </a:t>
            </a:r>
            <a:r>
              <a:rPr lang="tr-TR" sz="9600" dirty="0"/>
              <a:t>sonra </a:t>
            </a:r>
            <a:r>
              <a:rPr lang="tr-TR" sz="9600" dirty="0" smtClean="0"/>
              <a:t>ağaçlardaki </a:t>
            </a:r>
            <a:r>
              <a:rPr lang="tr-TR" sz="9600" dirty="0"/>
              <a:t>düzeylerinde </a:t>
            </a:r>
            <a:r>
              <a:rPr lang="tr-TR" sz="9600" dirty="0" smtClean="0"/>
              <a:t>düşme</a:t>
            </a:r>
            <a:r>
              <a:rPr lang="tr-TR" sz="9600" dirty="0"/>
              <a:t>, </a:t>
            </a:r>
            <a:r>
              <a:rPr lang="tr-TR" sz="9600" dirty="0" err="1"/>
              <a:t>absizik</a:t>
            </a:r>
            <a:r>
              <a:rPr lang="tr-TR" sz="9600" dirty="0"/>
              <a:t> asit ve etilen miktarında ise kuvvetli bir artış olduğu görülmektedir. </a:t>
            </a:r>
            <a:endParaRPr lang="tr-TR" sz="9600" b="1" dirty="0"/>
          </a:p>
          <a:p>
            <a:pPr algn="just">
              <a:buNone/>
            </a:pPr>
            <a:endParaRPr lang="tr-TR" sz="9600" dirty="0"/>
          </a:p>
          <a:p>
            <a:pPr algn="just">
              <a:lnSpc>
                <a:spcPct val="150000"/>
              </a:lnSpc>
              <a:buNone/>
            </a:pPr>
            <a:endParaRPr lang="tr-TR" dirty="0"/>
          </a:p>
          <a:p>
            <a:pPr algn="just">
              <a:lnSpc>
                <a:spcPct val="150000"/>
              </a:lnSpc>
              <a:buNone/>
            </a:pPr>
            <a:r>
              <a:rPr lang="tr-TR" dirty="0" smtClean="0"/>
              <a:t>, </a:t>
            </a:r>
            <a:endParaRPr lang="tr-TR" dirty="0"/>
          </a:p>
        </p:txBody>
      </p:sp>
    </p:spTree>
    <p:extLst>
      <p:ext uri="{BB962C8B-B14F-4D97-AF65-F5344CB8AC3E}">
        <p14:creationId xmlns:p14="http://schemas.microsoft.com/office/powerpoint/2010/main" val="17748730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1844823"/>
            <a:ext cx="8424936" cy="2520281"/>
          </a:xfrm>
        </p:spPr>
        <p:txBody>
          <a:bodyPr>
            <a:normAutofit/>
          </a:bodyPr>
          <a:lstStyle/>
          <a:p>
            <a:pPr lvl="0" algn="ctr">
              <a:buNone/>
            </a:pPr>
            <a:r>
              <a:rPr lang="tr-TR" sz="2800" b="1" dirty="0" err="1" smtClean="0"/>
              <a:t>Gibberellinlerin</a:t>
            </a:r>
            <a:r>
              <a:rPr lang="tr-TR" sz="2800" b="1" dirty="0" smtClean="0"/>
              <a:t> Taşınması</a:t>
            </a:r>
          </a:p>
          <a:p>
            <a:pPr lvl="0" algn="just">
              <a:lnSpc>
                <a:spcPct val="150000"/>
              </a:lnSpc>
              <a:buNone/>
            </a:pPr>
            <a:r>
              <a:rPr lang="tr-TR" b="1" dirty="0" smtClean="0"/>
              <a:t>		</a:t>
            </a:r>
            <a:r>
              <a:rPr lang="tr-TR" dirty="0" smtClean="0"/>
              <a:t> GA hem </a:t>
            </a:r>
            <a:r>
              <a:rPr lang="tr-TR" b="1" dirty="0" err="1" smtClean="0">
                <a:solidFill>
                  <a:srgbClr val="FF0000"/>
                </a:solidFill>
              </a:rPr>
              <a:t>ksilem</a:t>
            </a:r>
            <a:r>
              <a:rPr lang="tr-TR" dirty="0" smtClean="0"/>
              <a:t> hem de </a:t>
            </a:r>
            <a:r>
              <a:rPr lang="tr-TR" b="1" dirty="0" err="1" smtClean="0">
                <a:solidFill>
                  <a:srgbClr val="FF0000"/>
                </a:solidFill>
              </a:rPr>
              <a:t>floem</a:t>
            </a:r>
            <a:r>
              <a:rPr lang="tr-TR" dirty="0" smtClean="0">
                <a:solidFill>
                  <a:srgbClr val="FF0000"/>
                </a:solidFill>
              </a:rPr>
              <a:t> </a:t>
            </a:r>
            <a:r>
              <a:rPr lang="tr-TR" dirty="0" smtClean="0"/>
              <a:t>yoluyla taşınır. </a:t>
            </a:r>
          </a:p>
        </p:txBody>
      </p:sp>
    </p:spTree>
    <p:extLst>
      <p:ext uri="{BB962C8B-B14F-4D97-AF65-F5344CB8AC3E}">
        <p14:creationId xmlns:p14="http://schemas.microsoft.com/office/powerpoint/2010/main" val="10413023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548680"/>
            <a:ext cx="8640960" cy="5256584"/>
          </a:xfrm>
        </p:spPr>
        <p:txBody>
          <a:bodyPr>
            <a:normAutofit fontScale="77500" lnSpcReduction="20000"/>
          </a:bodyPr>
          <a:lstStyle/>
          <a:p>
            <a:pPr algn="ctr">
              <a:buNone/>
            </a:pPr>
            <a:r>
              <a:rPr lang="tr-TR" b="1" dirty="0" err="1" smtClean="0"/>
              <a:t>Gibberellinlerin</a:t>
            </a:r>
            <a:r>
              <a:rPr lang="tr-TR" b="1" dirty="0" smtClean="0"/>
              <a:t> Bitkilerin Büyüme Ve Gelişmesindeki Rolü</a:t>
            </a:r>
          </a:p>
          <a:p>
            <a:pPr algn="ctr">
              <a:buNone/>
            </a:pPr>
            <a:endParaRPr lang="tr-TR" b="1" dirty="0" smtClean="0"/>
          </a:p>
          <a:p>
            <a:pPr algn="just">
              <a:lnSpc>
                <a:spcPct val="160000"/>
              </a:lnSpc>
              <a:buBlip>
                <a:blip r:embed="rId2"/>
              </a:buBlip>
            </a:pPr>
            <a:r>
              <a:rPr lang="tr-TR" b="1" dirty="0" smtClean="0"/>
              <a:t>Uzamayı hızlandırır: </a:t>
            </a:r>
            <a:r>
              <a:rPr lang="tr-TR" dirty="0" smtClean="0"/>
              <a:t>Bazı bitkilerde genetik cüceliği ortadan kaldırabilmektedir. Cüce bitkilerde dıştan uygulanan </a:t>
            </a:r>
            <a:r>
              <a:rPr lang="tr-TR" dirty="0" err="1" smtClean="0"/>
              <a:t>gibberellinin</a:t>
            </a:r>
            <a:r>
              <a:rPr lang="tr-TR" dirty="0" smtClean="0"/>
              <a:t> içsel </a:t>
            </a:r>
            <a:r>
              <a:rPr lang="tr-TR" dirty="0" err="1" smtClean="0"/>
              <a:t>gibberellin</a:t>
            </a:r>
            <a:r>
              <a:rPr lang="tr-TR" dirty="0" smtClean="0"/>
              <a:t> düzeyini artırarak cüceliği ortadan kaldırdığı kabul edilmektedir. GA uygulamalarıyla yaprak alanı ve fotosentez alanı artar.</a:t>
            </a:r>
            <a:r>
              <a:rPr lang="tr-TR" b="1" dirty="0"/>
              <a:t> </a:t>
            </a:r>
            <a:endParaRPr lang="tr-TR" b="1" dirty="0" smtClean="0"/>
          </a:p>
          <a:p>
            <a:pPr algn="just">
              <a:lnSpc>
                <a:spcPct val="160000"/>
              </a:lnSpc>
              <a:buBlip>
                <a:blip r:embed="rId2"/>
              </a:buBlip>
            </a:pPr>
            <a:r>
              <a:rPr lang="tr-TR" b="1" dirty="0" smtClean="0"/>
              <a:t>Çiçeklenmeyi </a:t>
            </a:r>
            <a:r>
              <a:rPr lang="tr-TR" b="1" dirty="0"/>
              <a:t>hızlandırır: </a:t>
            </a:r>
            <a:r>
              <a:rPr lang="tr-TR" dirty="0"/>
              <a:t>Soğuklama ihtiyacını karşılayarak yapar.</a:t>
            </a:r>
          </a:p>
          <a:p>
            <a:pPr algn="just">
              <a:lnSpc>
                <a:spcPct val="160000"/>
              </a:lnSpc>
              <a:buBlip>
                <a:blip r:embed="rId2"/>
              </a:buBlip>
            </a:pPr>
            <a:endParaRPr lang="tr-TR" b="1" dirty="0" smtClean="0"/>
          </a:p>
          <a:p>
            <a:endParaRPr lang="tr-TR" dirty="0"/>
          </a:p>
        </p:txBody>
      </p:sp>
    </p:spTree>
    <p:extLst>
      <p:ext uri="{BB962C8B-B14F-4D97-AF65-F5344CB8AC3E}">
        <p14:creationId xmlns:p14="http://schemas.microsoft.com/office/powerpoint/2010/main" val="8914693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ebadersleri.com/wp-content/uploads/012514_1138_BitkiBymesi3.png"/>
          <p:cNvPicPr>
            <a:picLocks noChangeAspect="1" noChangeArrowheads="1"/>
          </p:cNvPicPr>
          <p:nvPr/>
        </p:nvPicPr>
        <p:blipFill>
          <a:blip r:embed="rId2" cstate="print"/>
          <a:srcRect b="28548"/>
          <a:stretch>
            <a:fillRect/>
          </a:stretch>
        </p:blipFill>
        <p:spPr bwMode="auto">
          <a:xfrm>
            <a:off x="2457124" y="2907714"/>
            <a:ext cx="3941720" cy="2703403"/>
          </a:xfrm>
          <a:prstGeom prst="rect">
            <a:avLst/>
          </a:prstGeom>
          <a:noFill/>
        </p:spPr>
      </p:pic>
      <p:sp>
        <p:nvSpPr>
          <p:cNvPr id="5" name="4 Dikdörtgen"/>
          <p:cNvSpPr/>
          <p:nvPr/>
        </p:nvSpPr>
        <p:spPr>
          <a:xfrm>
            <a:off x="0" y="-99392"/>
            <a:ext cx="8999984" cy="2739211"/>
          </a:xfrm>
          <a:prstGeom prst="rect">
            <a:avLst/>
          </a:prstGeom>
        </p:spPr>
        <p:txBody>
          <a:bodyPr wrap="square">
            <a:spAutoFit/>
          </a:bodyPr>
          <a:lstStyle/>
          <a:p>
            <a:pPr algn="just">
              <a:buBlip>
                <a:blip r:embed="rId3"/>
              </a:buBlip>
            </a:pPr>
            <a:r>
              <a:rPr lang="tr-TR" sz="2800" b="1" dirty="0" smtClean="0"/>
              <a:t> Meyve tutumu ve </a:t>
            </a:r>
            <a:r>
              <a:rPr lang="tr-TR" sz="2800" b="1" dirty="0" err="1" smtClean="0"/>
              <a:t>Partenokarpi</a:t>
            </a:r>
            <a:r>
              <a:rPr lang="tr-TR" sz="2800" b="1" dirty="0" smtClean="0"/>
              <a:t>:</a:t>
            </a:r>
            <a:r>
              <a:rPr lang="tr-TR" sz="2800" dirty="0" smtClean="0"/>
              <a:t> </a:t>
            </a:r>
          </a:p>
          <a:p>
            <a:pPr algn="just"/>
            <a:endParaRPr lang="tr-TR" sz="2400" dirty="0" smtClean="0"/>
          </a:p>
          <a:p>
            <a:pPr algn="just"/>
            <a:r>
              <a:rPr lang="tr-TR" sz="2400" dirty="0" smtClean="0"/>
              <a:t>Üzümde, </a:t>
            </a:r>
          </a:p>
          <a:p>
            <a:pPr algn="just"/>
            <a:r>
              <a:rPr lang="tr-TR" sz="2400" b="1" dirty="0" smtClean="0"/>
              <a:t>-</a:t>
            </a:r>
            <a:r>
              <a:rPr lang="tr-TR" sz="2400" dirty="0" smtClean="0"/>
              <a:t> çiçeklenmeden sonra GA uygulaması (100 </a:t>
            </a:r>
            <a:r>
              <a:rPr lang="tr-TR" sz="2400" dirty="0" err="1" smtClean="0"/>
              <a:t>ppm</a:t>
            </a:r>
            <a:r>
              <a:rPr lang="tr-TR" sz="2400" dirty="0" smtClean="0"/>
              <a:t>) </a:t>
            </a:r>
            <a:r>
              <a:rPr lang="tr-TR" sz="2400" dirty="0"/>
              <a:t>meyve </a:t>
            </a:r>
            <a:r>
              <a:rPr lang="tr-TR" sz="2400" dirty="0" smtClean="0"/>
              <a:t>tutumunu azaltıp meyvelerin irileşmesini sağlar. </a:t>
            </a:r>
          </a:p>
          <a:p>
            <a:pPr algn="just"/>
            <a:r>
              <a:rPr lang="tr-TR" sz="2400" b="1" dirty="0" smtClean="0"/>
              <a:t>-</a:t>
            </a:r>
            <a:r>
              <a:rPr lang="tr-TR" sz="2400" dirty="0" smtClean="0"/>
              <a:t> çiçeklenmeden önce </a:t>
            </a:r>
            <a:r>
              <a:rPr lang="tr-TR" sz="2400" dirty="0"/>
              <a:t>GA uygulaması </a:t>
            </a:r>
            <a:r>
              <a:rPr lang="tr-TR" sz="2400" dirty="0" smtClean="0"/>
              <a:t>çekirdeksiz tane oluşumunu (</a:t>
            </a:r>
            <a:r>
              <a:rPr lang="tr-TR" sz="2400" dirty="0" err="1" smtClean="0"/>
              <a:t>Partenokarpi</a:t>
            </a:r>
            <a:r>
              <a:rPr lang="tr-TR" sz="2400" dirty="0" smtClean="0"/>
              <a:t>) sağlar. </a:t>
            </a:r>
            <a:endParaRPr lang="tr-TR" sz="2400" dirty="0"/>
          </a:p>
        </p:txBody>
      </p:sp>
      <p:sp>
        <p:nvSpPr>
          <p:cNvPr id="6" name="5 Metin kutusu"/>
          <p:cNvSpPr txBox="1"/>
          <p:nvPr/>
        </p:nvSpPr>
        <p:spPr>
          <a:xfrm>
            <a:off x="2470571" y="5630088"/>
            <a:ext cx="4283968" cy="646331"/>
          </a:xfrm>
          <a:prstGeom prst="rect">
            <a:avLst/>
          </a:prstGeom>
          <a:noFill/>
        </p:spPr>
        <p:txBody>
          <a:bodyPr wrap="square" rtlCol="0">
            <a:spAutoFit/>
          </a:bodyPr>
          <a:lstStyle/>
          <a:p>
            <a:pPr algn="just"/>
            <a:r>
              <a:rPr lang="tr-TR" b="1" dirty="0" smtClean="0"/>
              <a:t>A:</a:t>
            </a:r>
            <a:r>
              <a:rPr lang="tr-TR" dirty="0" smtClean="0"/>
              <a:t> </a:t>
            </a:r>
            <a:r>
              <a:rPr lang="tr-TR" dirty="0" err="1" smtClean="0"/>
              <a:t>Gibberellin</a:t>
            </a:r>
            <a:r>
              <a:rPr lang="tr-TR" dirty="0" smtClean="0"/>
              <a:t> uygulanmamış üzüm</a:t>
            </a:r>
          </a:p>
          <a:p>
            <a:pPr algn="just"/>
            <a:r>
              <a:rPr lang="tr-TR" b="1" dirty="0" smtClean="0"/>
              <a:t>B:</a:t>
            </a:r>
            <a:r>
              <a:rPr lang="tr-TR" dirty="0" smtClean="0"/>
              <a:t> </a:t>
            </a:r>
            <a:r>
              <a:rPr lang="tr-TR" dirty="0" err="1" smtClean="0"/>
              <a:t>Gibberellin</a:t>
            </a:r>
            <a:r>
              <a:rPr lang="tr-TR" dirty="0" smtClean="0"/>
              <a:t> uygulanmış üzüm</a:t>
            </a:r>
            <a:endParaRPr lang="tr-TR" dirty="0"/>
          </a:p>
        </p:txBody>
      </p:sp>
      <p:sp>
        <p:nvSpPr>
          <p:cNvPr id="9" name="8 Metin kutusu"/>
          <p:cNvSpPr txBox="1"/>
          <p:nvPr/>
        </p:nvSpPr>
        <p:spPr>
          <a:xfrm>
            <a:off x="2339752" y="3573016"/>
            <a:ext cx="792088" cy="461665"/>
          </a:xfrm>
          <a:prstGeom prst="rect">
            <a:avLst/>
          </a:prstGeom>
          <a:noFill/>
        </p:spPr>
        <p:txBody>
          <a:bodyPr wrap="square" rtlCol="0">
            <a:spAutoFit/>
          </a:bodyPr>
          <a:lstStyle/>
          <a:p>
            <a:r>
              <a:rPr lang="tr-TR" sz="2400" b="1" dirty="0" smtClean="0">
                <a:solidFill>
                  <a:schemeClr val="bg1"/>
                </a:solidFill>
              </a:rPr>
              <a:t>A</a:t>
            </a:r>
            <a:endParaRPr lang="tr-TR" sz="2400" b="1" dirty="0">
              <a:solidFill>
                <a:schemeClr val="bg1"/>
              </a:solidFill>
            </a:endParaRPr>
          </a:p>
        </p:txBody>
      </p:sp>
      <p:sp>
        <p:nvSpPr>
          <p:cNvPr id="10" name="9 Metin kutusu"/>
          <p:cNvSpPr txBox="1"/>
          <p:nvPr/>
        </p:nvSpPr>
        <p:spPr>
          <a:xfrm>
            <a:off x="3995936" y="3573016"/>
            <a:ext cx="864096" cy="461665"/>
          </a:xfrm>
          <a:prstGeom prst="rect">
            <a:avLst/>
          </a:prstGeom>
          <a:noFill/>
        </p:spPr>
        <p:txBody>
          <a:bodyPr wrap="square" rtlCol="0">
            <a:spAutoFit/>
          </a:bodyPr>
          <a:lstStyle/>
          <a:p>
            <a:r>
              <a:rPr lang="tr-TR" sz="2400" b="1" dirty="0" smtClean="0">
                <a:solidFill>
                  <a:schemeClr val="bg1"/>
                </a:solidFill>
              </a:rPr>
              <a:t>B</a:t>
            </a:r>
            <a:endParaRPr lang="tr-TR" sz="2400" b="1" dirty="0">
              <a:solidFill>
                <a:schemeClr val="bg1"/>
              </a:solidFill>
            </a:endParaRPr>
          </a:p>
        </p:txBody>
      </p:sp>
    </p:spTree>
    <p:extLst>
      <p:ext uri="{BB962C8B-B14F-4D97-AF65-F5344CB8AC3E}">
        <p14:creationId xmlns:p14="http://schemas.microsoft.com/office/powerpoint/2010/main" val="21463666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128" y="548680"/>
            <a:ext cx="8820472" cy="7344816"/>
          </a:xfrm>
        </p:spPr>
        <p:txBody>
          <a:bodyPr>
            <a:noAutofit/>
          </a:bodyPr>
          <a:lstStyle/>
          <a:p>
            <a:pPr lvl="0" algn="just">
              <a:lnSpc>
                <a:spcPct val="170000"/>
              </a:lnSpc>
              <a:buBlip>
                <a:blip r:embed="rId2"/>
              </a:buBlip>
            </a:pPr>
            <a:r>
              <a:rPr lang="tr-TR" sz="2000" b="1" dirty="0" smtClean="0"/>
              <a:t>Dinlenmeden çıkmayı sağlar: </a:t>
            </a:r>
            <a:r>
              <a:rPr lang="tr-TR" sz="2000" dirty="0" smtClean="0"/>
              <a:t>Dinlenmeden çıkmayı sağlar, fakat bu etki türlere göre değişir. Şeftalilerde dinlenmeyi kırdığı, armutlarda etkisiz olduğu, kirazlarda ise uzattığı görülmüştür. </a:t>
            </a:r>
          </a:p>
          <a:p>
            <a:pPr algn="just">
              <a:lnSpc>
                <a:spcPct val="170000"/>
              </a:lnSpc>
              <a:buBlip>
                <a:blip r:embed="rId2"/>
              </a:buBlip>
            </a:pPr>
            <a:r>
              <a:rPr lang="tr-TR" sz="2000" b="1" dirty="0" smtClean="0"/>
              <a:t>Tohumların çimlenmesi:</a:t>
            </a:r>
            <a:r>
              <a:rPr lang="tr-TR" sz="2000" dirty="0" smtClean="0"/>
              <a:t> Genel olarak tohumlarda hem çimlenme % sini artırır hem de çimlenme süresini kısaltır. Sebze tohumları 10–100 </a:t>
            </a:r>
            <a:r>
              <a:rPr lang="tr-TR" sz="2000" dirty="0" err="1" smtClean="0"/>
              <a:t>ppm</a:t>
            </a:r>
            <a:r>
              <a:rPr lang="tr-TR" sz="2000" dirty="0" smtClean="0"/>
              <a:t> GA ile muamele edildiğinde çimlenmenin erkene alındığı ve çimlenme % sinin artırdığı görülmüştür. Üzüm çekirdeklerinde ve sert kabuklu meyve çekirdeklerinde çimlenmeyi uyartır ve artırır.</a:t>
            </a:r>
          </a:p>
          <a:p>
            <a:pPr algn="just">
              <a:lnSpc>
                <a:spcPct val="170000"/>
              </a:lnSpc>
              <a:buBlip>
                <a:blip r:embed="rId2"/>
              </a:buBlip>
            </a:pPr>
            <a:r>
              <a:rPr lang="tr-TR" sz="2000" b="1" dirty="0" smtClean="0"/>
              <a:t>Meyve dökümünü önler: </a:t>
            </a:r>
            <a:r>
              <a:rPr lang="tr-TR" sz="2000" dirty="0" smtClean="0"/>
              <a:t>GA uygulamalarıyla kopma tabakası geç oluşur.</a:t>
            </a:r>
            <a:endParaRPr lang="tr-TR" sz="2000" dirty="0"/>
          </a:p>
        </p:txBody>
      </p:sp>
    </p:spTree>
    <p:extLst>
      <p:ext uri="{BB962C8B-B14F-4D97-AF65-F5344CB8AC3E}">
        <p14:creationId xmlns:p14="http://schemas.microsoft.com/office/powerpoint/2010/main" val="20469371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88640"/>
            <a:ext cx="8748464" cy="6480720"/>
          </a:xfrm>
        </p:spPr>
        <p:txBody>
          <a:bodyPr>
            <a:normAutofit fontScale="70000" lnSpcReduction="20000"/>
          </a:bodyPr>
          <a:lstStyle/>
          <a:p>
            <a:pPr lvl="0" algn="just">
              <a:lnSpc>
                <a:spcPct val="170000"/>
              </a:lnSpc>
              <a:buBlip>
                <a:blip r:embed="rId2"/>
              </a:buBlip>
            </a:pPr>
            <a:r>
              <a:rPr lang="tr-TR" b="1" dirty="0" smtClean="0"/>
              <a:t>Seyreltme: </a:t>
            </a:r>
            <a:r>
              <a:rPr lang="tr-TR" dirty="0" smtClean="0"/>
              <a:t>Morfolojik ayrım periyodunda uygulanırsa mevcut gözlerin </a:t>
            </a:r>
            <a:r>
              <a:rPr lang="tr-TR" dirty="0" err="1" smtClean="0"/>
              <a:t>vegetatif</a:t>
            </a:r>
            <a:r>
              <a:rPr lang="tr-TR" dirty="0" smtClean="0"/>
              <a:t> halde kalmasına neden olur. Çiçek tomurcuğuna dönüşümü engeller. Bu şekildeki uygulamalar </a:t>
            </a:r>
            <a:r>
              <a:rPr lang="tr-TR" dirty="0" err="1" smtClean="0"/>
              <a:t>periyodisitenin</a:t>
            </a:r>
            <a:r>
              <a:rPr lang="tr-TR" dirty="0" smtClean="0"/>
              <a:t> kontrolünde uygulanabilir.</a:t>
            </a:r>
          </a:p>
          <a:p>
            <a:pPr algn="just">
              <a:lnSpc>
                <a:spcPct val="170000"/>
              </a:lnSpc>
              <a:buBlip>
                <a:blip r:embed="rId2"/>
              </a:buBlip>
            </a:pPr>
            <a:r>
              <a:rPr lang="tr-TR" b="1" dirty="0" err="1" smtClean="0"/>
              <a:t>Apikal</a:t>
            </a:r>
            <a:r>
              <a:rPr lang="tr-TR" b="1" dirty="0" smtClean="0"/>
              <a:t> </a:t>
            </a:r>
            <a:r>
              <a:rPr lang="tr-TR" b="1" dirty="0" err="1" smtClean="0"/>
              <a:t>dominansi</a:t>
            </a:r>
            <a:r>
              <a:rPr lang="tr-TR" b="1" dirty="0" smtClean="0"/>
              <a:t>: </a:t>
            </a:r>
            <a:r>
              <a:rPr lang="tr-TR" dirty="0" smtClean="0"/>
              <a:t>Dışsal GA</a:t>
            </a:r>
            <a:r>
              <a:rPr lang="tr-TR" baseline="-25000" dirty="0" smtClean="0"/>
              <a:t>3</a:t>
            </a:r>
            <a:r>
              <a:rPr lang="tr-TR" dirty="0" smtClean="0"/>
              <a:t> uygulamaları içsel </a:t>
            </a:r>
            <a:r>
              <a:rPr lang="tr-TR" dirty="0" err="1" smtClean="0"/>
              <a:t>oksin</a:t>
            </a:r>
            <a:r>
              <a:rPr lang="tr-TR" dirty="0" smtClean="0"/>
              <a:t> sentezini artırdığı için </a:t>
            </a:r>
            <a:r>
              <a:rPr lang="tr-TR" dirty="0" err="1" smtClean="0"/>
              <a:t>apikal</a:t>
            </a:r>
            <a:r>
              <a:rPr lang="tr-TR" dirty="0" smtClean="0"/>
              <a:t> </a:t>
            </a:r>
            <a:r>
              <a:rPr lang="tr-TR" dirty="0" err="1" smtClean="0"/>
              <a:t>dominansiye</a:t>
            </a:r>
            <a:r>
              <a:rPr lang="tr-TR" dirty="0" smtClean="0"/>
              <a:t> neden olur.</a:t>
            </a:r>
          </a:p>
          <a:p>
            <a:pPr algn="just">
              <a:lnSpc>
                <a:spcPct val="170000"/>
              </a:lnSpc>
              <a:buBlip>
                <a:blip r:embed="rId2"/>
              </a:buBlip>
            </a:pPr>
            <a:r>
              <a:rPr lang="tr-TR" b="1" dirty="0" smtClean="0"/>
              <a:t>Cinsiyet oluşumu:</a:t>
            </a:r>
            <a:r>
              <a:rPr lang="tr-TR" dirty="0" smtClean="0"/>
              <a:t> GA</a:t>
            </a:r>
            <a:r>
              <a:rPr lang="tr-TR" baseline="-25000" dirty="0" smtClean="0"/>
              <a:t>3,</a:t>
            </a:r>
            <a:r>
              <a:rPr lang="tr-TR" dirty="0" smtClean="0"/>
              <a:t> </a:t>
            </a:r>
            <a:r>
              <a:rPr lang="tr-TR" dirty="0" err="1" smtClean="0"/>
              <a:t>oksin</a:t>
            </a:r>
            <a:r>
              <a:rPr lang="tr-TR" dirty="0" smtClean="0"/>
              <a:t> ve etilenin etkilerinin tersine dişi çiçek değil, erkek çiçek oluşumunu sağlar. </a:t>
            </a:r>
          </a:p>
          <a:p>
            <a:pPr algn="just">
              <a:lnSpc>
                <a:spcPct val="170000"/>
              </a:lnSpc>
              <a:buBlip>
                <a:blip r:embed="rId2"/>
              </a:buBlip>
            </a:pPr>
            <a:r>
              <a:rPr lang="tr-TR" b="1" dirty="0" smtClean="0"/>
              <a:t>Meyve Kalitesi: </a:t>
            </a:r>
            <a:r>
              <a:rPr lang="tr-TR" dirty="0" smtClean="0"/>
              <a:t>GA</a:t>
            </a:r>
            <a:r>
              <a:rPr lang="tr-TR" baseline="-25000" dirty="0" smtClean="0"/>
              <a:t>3 </a:t>
            </a:r>
            <a:r>
              <a:rPr lang="tr-TR" dirty="0" smtClean="0"/>
              <a:t>uygulamaları kirazda meyve sertliğini, iriliğini artırır. Olgunlaşmayı biraz geciktirir. Elma ve armutlarda meyve uzunluğunu artırmaktadır.</a:t>
            </a:r>
            <a:endParaRPr lang="tr-TR" dirty="0"/>
          </a:p>
        </p:txBody>
      </p:sp>
    </p:spTree>
    <p:extLst>
      <p:ext uri="{BB962C8B-B14F-4D97-AF65-F5344CB8AC3E}">
        <p14:creationId xmlns:p14="http://schemas.microsoft.com/office/powerpoint/2010/main" val="20072194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188640"/>
            <a:ext cx="8892480" cy="6336704"/>
          </a:xfrm>
        </p:spPr>
        <p:txBody>
          <a:bodyPr>
            <a:normAutofit/>
          </a:bodyPr>
          <a:lstStyle/>
          <a:p>
            <a:pPr>
              <a:buNone/>
            </a:pPr>
            <a:r>
              <a:rPr lang="tr-TR" b="1" dirty="0" smtClean="0"/>
              <a:t>    3) SİTOKİNİNLER</a:t>
            </a:r>
          </a:p>
          <a:p>
            <a:pPr algn="just">
              <a:lnSpc>
                <a:spcPct val="150000"/>
              </a:lnSpc>
              <a:buNone/>
            </a:pPr>
            <a:r>
              <a:rPr lang="tr-TR" dirty="0" smtClean="0"/>
              <a:t>	Sitokininler </a:t>
            </a:r>
            <a:r>
              <a:rPr lang="tr-TR" b="1" dirty="0" smtClean="0"/>
              <a:t>büyümeyi, özellikle hücre bölünmesini teşvik ederek sağlamaktadırlar.</a:t>
            </a:r>
            <a:r>
              <a:rPr lang="tr-TR" dirty="0" smtClean="0"/>
              <a:t> </a:t>
            </a:r>
          </a:p>
          <a:p>
            <a:pPr algn="just">
              <a:lnSpc>
                <a:spcPct val="150000"/>
              </a:lnSpc>
              <a:buNone/>
            </a:pPr>
            <a:r>
              <a:rPr lang="tr-TR" dirty="0" smtClean="0"/>
              <a:t>    </a:t>
            </a:r>
            <a:r>
              <a:rPr lang="tr-TR" dirty="0" err="1" smtClean="0"/>
              <a:t>Oksinler</a:t>
            </a:r>
            <a:r>
              <a:rPr lang="tr-TR" dirty="0" smtClean="0"/>
              <a:t> ve </a:t>
            </a:r>
            <a:r>
              <a:rPr lang="tr-TR" dirty="0" err="1" smtClean="0"/>
              <a:t>gibberellinlerin</a:t>
            </a:r>
            <a:r>
              <a:rPr lang="tr-TR" dirty="0" smtClean="0"/>
              <a:t> aksine alkali yapılı olan sitokininler, </a:t>
            </a:r>
            <a:r>
              <a:rPr lang="tr-TR" dirty="0"/>
              <a:t>bitkilerde </a:t>
            </a:r>
            <a:r>
              <a:rPr lang="tr-TR" dirty="0" smtClean="0"/>
              <a:t>azotlu </a:t>
            </a:r>
            <a:r>
              <a:rPr lang="tr-TR" dirty="0"/>
              <a:t>bir baz olan </a:t>
            </a:r>
            <a:r>
              <a:rPr lang="tr-TR" dirty="0" err="1"/>
              <a:t>adenin</a:t>
            </a:r>
            <a:r>
              <a:rPr lang="tr-TR" dirty="0"/>
              <a:t> türevi maddeler olarak </a:t>
            </a:r>
            <a:r>
              <a:rPr lang="tr-TR" dirty="0" smtClean="0"/>
              <a:t>bulunurlar (</a:t>
            </a:r>
            <a:r>
              <a:rPr lang="tr-TR" dirty="0" err="1" smtClean="0"/>
              <a:t>Zeatin</a:t>
            </a:r>
            <a:r>
              <a:rPr lang="tr-TR" dirty="0" smtClean="0"/>
              <a:t>-doğal, </a:t>
            </a:r>
            <a:r>
              <a:rPr lang="tr-TR" dirty="0" err="1" smtClean="0"/>
              <a:t>Kinetin</a:t>
            </a:r>
            <a:r>
              <a:rPr lang="tr-TR" dirty="0" smtClean="0"/>
              <a:t>, </a:t>
            </a:r>
            <a:r>
              <a:rPr lang="tr-TR" dirty="0" err="1" smtClean="0"/>
              <a:t>Benziladenin</a:t>
            </a:r>
            <a:r>
              <a:rPr lang="tr-TR" dirty="0" smtClean="0"/>
              <a:t>). </a:t>
            </a:r>
            <a:endParaRPr lang="tr-TR" dirty="0"/>
          </a:p>
        </p:txBody>
      </p:sp>
    </p:spTree>
    <p:extLst>
      <p:ext uri="{BB962C8B-B14F-4D97-AF65-F5344CB8AC3E}">
        <p14:creationId xmlns:p14="http://schemas.microsoft.com/office/powerpoint/2010/main" val="37213690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811957"/>
            <a:ext cx="8568952" cy="2985195"/>
          </a:xfrm>
        </p:spPr>
        <p:txBody>
          <a:bodyPr>
            <a:normAutofit fontScale="85000" lnSpcReduction="10000"/>
          </a:bodyPr>
          <a:lstStyle/>
          <a:p>
            <a:pPr algn="just">
              <a:lnSpc>
                <a:spcPct val="150000"/>
              </a:lnSpc>
              <a:buNone/>
            </a:pPr>
            <a:r>
              <a:rPr lang="tr-TR" dirty="0" smtClean="0"/>
              <a:t>		</a:t>
            </a:r>
            <a:r>
              <a:rPr lang="tr-TR" b="1" dirty="0" smtClean="0"/>
              <a:t>Sitokininler </a:t>
            </a:r>
            <a:r>
              <a:rPr lang="tr-TR" dirty="0" smtClean="0"/>
              <a:t>en fazla </a:t>
            </a:r>
            <a:r>
              <a:rPr lang="tr-TR" b="1" dirty="0" smtClean="0">
                <a:solidFill>
                  <a:srgbClr val="FF0000"/>
                </a:solidFill>
              </a:rPr>
              <a:t>kök uçlarında </a:t>
            </a:r>
            <a:r>
              <a:rPr lang="tr-TR" dirty="0" smtClean="0"/>
              <a:t>olmak üzere </a:t>
            </a:r>
            <a:r>
              <a:rPr lang="tr-TR" b="1" dirty="0" smtClean="0">
                <a:solidFill>
                  <a:srgbClr val="FF0000"/>
                </a:solidFill>
              </a:rPr>
              <a:t>sürgün uçlarında yani genç yapraklarda</a:t>
            </a:r>
            <a:r>
              <a:rPr lang="tr-TR" dirty="0" smtClean="0">
                <a:solidFill>
                  <a:srgbClr val="FF0000"/>
                </a:solidFill>
              </a:rPr>
              <a:t>, </a:t>
            </a:r>
            <a:r>
              <a:rPr lang="tr-TR" b="1" dirty="0" smtClean="0">
                <a:solidFill>
                  <a:srgbClr val="FF0000"/>
                </a:solidFill>
              </a:rPr>
              <a:t>embriyoda</a:t>
            </a:r>
            <a:r>
              <a:rPr lang="tr-TR" dirty="0" smtClean="0">
                <a:solidFill>
                  <a:srgbClr val="FF0000"/>
                </a:solidFill>
              </a:rPr>
              <a:t>, </a:t>
            </a:r>
            <a:r>
              <a:rPr lang="tr-TR" b="1" dirty="0" smtClean="0">
                <a:solidFill>
                  <a:srgbClr val="FF0000"/>
                </a:solidFill>
              </a:rPr>
              <a:t>meyvelerde</a:t>
            </a:r>
            <a:r>
              <a:rPr lang="tr-TR" dirty="0" smtClean="0">
                <a:solidFill>
                  <a:srgbClr val="FF0000"/>
                </a:solidFill>
              </a:rPr>
              <a:t> </a:t>
            </a:r>
            <a:r>
              <a:rPr lang="tr-TR" dirty="0" smtClean="0"/>
              <a:t>sentezlenirler.                  </a:t>
            </a:r>
          </a:p>
          <a:p>
            <a:pPr algn="just">
              <a:lnSpc>
                <a:spcPct val="150000"/>
              </a:lnSpc>
              <a:buNone/>
            </a:pPr>
            <a:r>
              <a:rPr lang="tr-TR" dirty="0"/>
              <a:t> </a:t>
            </a:r>
            <a:r>
              <a:rPr lang="tr-TR" dirty="0" smtClean="0"/>
              <a:t>         </a:t>
            </a:r>
            <a:endParaRPr lang="tr-TR" dirty="0"/>
          </a:p>
        </p:txBody>
      </p:sp>
    </p:spTree>
    <p:extLst>
      <p:ext uri="{BB962C8B-B14F-4D97-AF65-F5344CB8AC3E}">
        <p14:creationId xmlns:p14="http://schemas.microsoft.com/office/powerpoint/2010/main" val="16500369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1124744"/>
            <a:ext cx="8568952" cy="4320480"/>
          </a:xfrm>
        </p:spPr>
        <p:txBody>
          <a:bodyPr>
            <a:normAutofit lnSpcReduction="10000"/>
          </a:bodyPr>
          <a:lstStyle/>
          <a:p>
            <a:pPr lvl="0" algn="ctr">
              <a:buNone/>
            </a:pPr>
            <a:r>
              <a:rPr lang="tr-TR" b="1" dirty="0" smtClean="0"/>
              <a:t>Sitokininlerin Mevsimsel Değişimi</a:t>
            </a:r>
          </a:p>
          <a:p>
            <a:pPr algn="just">
              <a:lnSpc>
                <a:spcPct val="150000"/>
              </a:lnSpc>
              <a:buNone/>
            </a:pPr>
            <a:r>
              <a:rPr lang="tr-TR" dirty="0" smtClean="0"/>
              <a:t>		Sitokininlerin seviyesi tomurcukların sürmesiyle artar. Yani büyüyen sürgün ve yapraklarda en yüksek seviyeye ulaşır. </a:t>
            </a:r>
          </a:p>
          <a:p>
            <a:pPr algn="just">
              <a:lnSpc>
                <a:spcPct val="150000"/>
              </a:lnSpc>
              <a:buNone/>
            </a:pPr>
            <a:r>
              <a:rPr lang="tr-TR" dirty="0"/>
              <a:t> </a:t>
            </a:r>
            <a:r>
              <a:rPr lang="tr-TR" dirty="0" smtClean="0"/>
              <a:t>         Yaz sonlarında azalmaya başlar. </a:t>
            </a:r>
          </a:p>
          <a:p>
            <a:pPr algn="just">
              <a:lnSpc>
                <a:spcPct val="150000"/>
              </a:lnSpc>
              <a:buNone/>
            </a:pPr>
            <a:r>
              <a:rPr lang="tr-TR" dirty="0"/>
              <a:t> </a:t>
            </a:r>
            <a:r>
              <a:rPr lang="tr-TR" dirty="0" smtClean="0"/>
              <a:t>         Kışın seviyesi en azdır.</a:t>
            </a:r>
          </a:p>
          <a:p>
            <a:pPr lvl="0" algn="just">
              <a:buNone/>
            </a:pPr>
            <a:endParaRPr lang="tr-TR" b="1" dirty="0" smtClean="0"/>
          </a:p>
          <a:p>
            <a:pPr>
              <a:buNone/>
            </a:pPr>
            <a:endParaRPr lang="tr-TR" dirty="0"/>
          </a:p>
        </p:txBody>
      </p:sp>
    </p:spTree>
    <p:extLst>
      <p:ext uri="{BB962C8B-B14F-4D97-AF65-F5344CB8AC3E}">
        <p14:creationId xmlns:p14="http://schemas.microsoft.com/office/powerpoint/2010/main" val="22125144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875853"/>
            <a:ext cx="8640960" cy="4641379"/>
          </a:xfrm>
        </p:spPr>
        <p:txBody>
          <a:bodyPr>
            <a:normAutofit/>
          </a:bodyPr>
          <a:lstStyle/>
          <a:p>
            <a:pPr algn="ctr">
              <a:buNone/>
            </a:pPr>
            <a:r>
              <a:rPr lang="tr-TR" b="1" dirty="0" smtClean="0"/>
              <a:t> Sitokininlerin Taşınması</a:t>
            </a:r>
          </a:p>
          <a:p>
            <a:pPr algn="just">
              <a:lnSpc>
                <a:spcPct val="150000"/>
              </a:lnSpc>
              <a:buNone/>
            </a:pPr>
            <a:r>
              <a:rPr lang="tr-TR" dirty="0" smtClean="0"/>
              <a:t>		Sitokininler üretim merkezi olan köklerden yukarıya doğru </a:t>
            </a:r>
            <a:r>
              <a:rPr lang="tr-TR" b="1" dirty="0" err="1" smtClean="0"/>
              <a:t>ksilem</a:t>
            </a:r>
            <a:r>
              <a:rPr lang="tr-TR" dirty="0" smtClean="0"/>
              <a:t> yoluyla taşınırlar. Yapraklarda, meyvede ve embriyoda sentezlenen </a:t>
            </a:r>
            <a:r>
              <a:rPr lang="tr-TR" dirty="0" err="1" smtClean="0"/>
              <a:t>sitokininin</a:t>
            </a:r>
            <a:r>
              <a:rPr lang="tr-TR" dirty="0" smtClean="0"/>
              <a:t> taşınması çok sınırlıdır.</a:t>
            </a:r>
          </a:p>
        </p:txBody>
      </p:sp>
    </p:spTree>
    <p:extLst>
      <p:ext uri="{BB962C8B-B14F-4D97-AF65-F5344CB8AC3E}">
        <p14:creationId xmlns:p14="http://schemas.microsoft.com/office/powerpoint/2010/main" val="20847955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260648"/>
            <a:ext cx="8712968" cy="6408712"/>
          </a:xfrm>
        </p:spPr>
        <p:txBody>
          <a:bodyPr>
            <a:normAutofit/>
          </a:bodyPr>
          <a:lstStyle/>
          <a:p>
            <a:pPr algn="ctr">
              <a:buNone/>
            </a:pPr>
            <a:r>
              <a:rPr lang="tr-TR" b="1" dirty="0" smtClean="0"/>
              <a:t>Sitokininlerin Bitkilerin Büyüme Ve Gelişmesindeki Rolü</a:t>
            </a:r>
          </a:p>
          <a:p>
            <a:pPr lvl="0" algn="just">
              <a:lnSpc>
                <a:spcPct val="160000"/>
              </a:lnSpc>
              <a:buClr>
                <a:schemeClr val="accent6">
                  <a:lumMod val="75000"/>
                </a:schemeClr>
              </a:buClr>
              <a:buFont typeface="Wingdings" pitchFamily="2" charset="2"/>
              <a:buChar char="Ø"/>
            </a:pPr>
            <a:r>
              <a:rPr lang="tr-TR" sz="2400" b="1" dirty="0" smtClean="0"/>
              <a:t>Hücre bölünmesini teşvik eder: </a:t>
            </a:r>
            <a:r>
              <a:rPr lang="tr-TR" sz="2400" dirty="0" smtClean="0"/>
              <a:t>Burada </a:t>
            </a:r>
            <a:r>
              <a:rPr lang="tr-TR" sz="2400" dirty="0" err="1" smtClean="0"/>
              <a:t>oksin</a:t>
            </a:r>
            <a:r>
              <a:rPr lang="tr-TR" sz="2400" dirty="0" smtClean="0"/>
              <a:t> varlığında iş görülür.</a:t>
            </a:r>
          </a:p>
          <a:p>
            <a:pPr lvl="0" algn="just">
              <a:buClr>
                <a:schemeClr val="accent6">
                  <a:lumMod val="75000"/>
                </a:schemeClr>
              </a:buClr>
              <a:buFont typeface="Wingdings" pitchFamily="2" charset="2"/>
              <a:buChar char="Ø"/>
            </a:pPr>
            <a:endParaRPr lang="tr-TR" dirty="0" smtClean="0"/>
          </a:p>
          <a:p>
            <a:pPr algn="just">
              <a:buNone/>
            </a:pPr>
            <a:endParaRPr lang="tr-TR" b="1" dirty="0" smtClean="0"/>
          </a:p>
          <a:p>
            <a:pPr algn="ctr">
              <a:buNone/>
            </a:pPr>
            <a:endParaRPr lang="tr-TR" dirty="0"/>
          </a:p>
        </p:txBody>
      </p:sp>
      <p:pic>
        <p:nvPicPr>
          <p:cNvPr id="2" name="Resim 1"/>
          <p:cNvPicPr>
            <a:picLocks noChangeAspect="1"/>
          </p:cNvPicPr>
          <p:nvPr/>
        </p:nvPicPr>
        <p:blipFill>
          <a:blip r:embed="rId2"/>
          <a:stretch>
            <a:fillRect/>
          </a:stretch>
        </p:blipFill>
        <p:spPr>
          <a:xfrm>
            <a:off x="2343719" y="2132856"/>
            <a:ext cx="4456562" cy="634039"/>
          </a:xfrm>
          <a:prstGeom prst="rect">
            <a:avLst/>
          </a:prstGeom>
        </p:spPr>
      </p:pic>
      <p:pic>
        <p:nvPicPr>
          <p:cNvPr id="5" name="Resim 4"/>
          <p:cNvPicPr>
            <a:picLocks noChangeAspect="1"/>
          </p:cNvPicPr>
          <p:nvPr/>
        </p:nvPicPr>
        <p:blipFill>
          <a:blip r:embed="rId3"/>
          <a:stretch>
            <a:fillRect/>
          </a:stretch>
        </p:blipFill>
        <p:spPr>
          <a:xfrm>
            <a:off x="251519" y="2636912"/>
            <a:ext cx="8640961" cy="2523963"/>
          </a:xfrm>
          <a:prstGeom prst="rect">
            <a:avLst/>
          </a:prstGeom>
        </p:spPr>
      </p:pic>
      <p:pic>
        <p:nvPicPr>
          <p:cNvPr id="6" name="Resim 5"/>
          <p:cNvPicPr>
            <a:picLocks noChangeAspect="1"/>
          </p:cNvPicPr>
          <p:nvPr/>
        </p:nvPicPr>
        <p:blipFill>
          <a:blip r:embed="rId4"/>
          <a:stretch>
            <a:fillRect/>
          </a:stretch>
        </p:blipFill>
        <p:spPr>
          <a:xfrm>
            <a:off x="222127" y="5373216"/>
            <a:ext cx="8699746" cy="1121761"/>
          </a:xfrm>
          <a:prstGeom prst="rect">
            <a:avLst/>
          </a:prstGeom>
        </p:spPr>
      </p:pic>
    </p:spTree>
    <p:extLst>
      <p:ext uri="{BB962C8B-B14F-4D97-AF65-F5344CB8AC3E}">
        <p14:creationId xmlns:p14="http://schemas.microsoft.com/office/powerpoint/2010/main" val="39466101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692696"/>
            <a:ext cx="8712968" cy="5976664"/>
          </a:xfrm>
        </p:spPr>
        <p:txBody>
          <a:bodyPr>
            <a:normAutofit fontScale="85000" lnSpcReduction="10000"/>
          </a:bodyPr>
          <a:lstStyle/>
          <a:p>
            <a:pPr lvl="0" algn="just">
              <a:lnSpc>
                <a:spcPct val="150000"/>
              </a:lnSpc>
              <a:buClr>
                <a:schemeClr val="accent6">
                  <a:lumMod val="75000"/>
                </a:schemeClr>
              </a:buClr>
              <a:buFont typeface="Wingdings" pitchFamily="2" charset="2"/>
              <a:buChar char="Ø"/>
            </a:pPr>
            <a:r>
              <a:rPr lang="tr-TR" b="1" dirty="0" smtClean="0"/>
              <a:t>Hücre büyümesinde etkilidirler:</a:t>
            </a:r>
            <a:r>
              <a:rPr lang="tr-TR" dirty="0" smtClean="0"/>
              <a:t> GA ve </a:t>
            </a:r>
            <a:r>
              <a:rPr lang="tr-TR" dirty="0" err="1" smtClean="0"/>
              <a:t>oksin</a:t>
            </a:r>
            <a:r>
              <a:rPr lang="tr-TR" dirty="0" smtClean="0"/>
              <a:t> kadar etkili değildir. </a:t>
            </a:r>
            <a:r>
              <a:rPr lang="tr-TR" dirty="0" err="1" smtClean="0"/>
              <a:t>Sitokininlerin</a:t>
            </a:r>
            <a:r>
              <a:rPr lang="tr-TR" dirty="0" smtClean="0"/>
              <a:t> su ve besin maddelerinin taşınmasında rollerinin olduğu, böylece yaprak büyümesi ve genişlemesinde etkili oldukları kabul edilmektedir.</a:t>
            </a:r>
          </a:p>
          <a:p>
            <a:pPr algn="just">
              <a:lnSpc>
                <a:spcPct val="150000"/>
              </a:lnSpc>
              <a:buClr>
                <a:schemeClr val="accent6">
                  <a:lumMod val="75000"/>
                </a:schemeClr>
              </a:buClr>
              <a:buFont typeface="Wingdings" pitchFamily="2" charset="2"/>
              <a:buChar char="Ø"/>
            </a:pPr>
            <a:r>
              <a:rPr lang="tr-TR" b="1" dirty="0" smtClean="0"/>
              <a:t>Apikal </a:t>
            </a:r>
            <a:r>
              <a:rPr lang="tr-TR" b="1" dirty="0" err="1" smtClean="0"/>
              <a:t>dominansi</a:t>
            </a:r>
            <a:r>
              <a:rPr lang="tr-TR" b="1" dirty="0" smtClean="0"/>
              <a:t>:</a:t>
            </a:r>
            <a:r>
              <a:rPr lang="tr-TR" dirty="0" smtClean="0"/>
              <a:t> Sitokininler </a:t>
            </a:r>
            <a:r>
              <a:rPr lang="tr-TR" dirty="0" err="1" smtClean="0"/>
              <a:t>apikal</a:t>
            </a:r>
            <a:r>
              <a:rPr lang="tr-TR" dirty="0" smtClean="0"/>
              <a:t> </a:t>
            </a:r>
            <a:r>
              <a:rPr lang="tr-TR" dirty="0" err="1" smtClean="0"/>
              <a:t>dominanside</a:t>
            </a:r>
            <a:r>
              <a:rPr lang="tr-TR" dirty="0" smtClean="0"/>
              <a:t> etkilidirler. Yan tomurcukların sürmesini sağlarlar. Bunu da yan tomurcuklardaki hücre bölünmesini teşvik ederek yaparlar. </a:t>
            </a:r>
          </a:p>
          <a:p>
            <a:pPr>
              <a:buNone/>
            </a:pPr>
            <a:endParaRPr lang="tr-TR" dirty="0"/>
          </a:p>
        </p:txBody>
      </p:sp>
    </p:spTree>
    <p:extLst>
      <p:ext uri="{BB962C8B-B14F-4D97-AF65-F5344CB8AC3E}">
        <p14:creationId xmlns:p14="http://schemas.microsoft.com/office/powerpoint/2010/main" val="33081562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188640"/>
            <a:ext cx="8928992" cy="6480720"/>
          </a:xfrm>
        </p:spPr>
        <p:txBody>
          <a:bodyPr>
            <a:normAutofit fontScale="62500" lnSpcReduction="20000"/>
          </a:bodyPr>
          <a:lstStyle/>
          <a:p>
            <a:pPr lvl="0" algn="just">
              <a:lnSpc>
                <a:spcPct val="170000"/>
              </a:lnSpc>
              <a:buClr>
                <a:schemeClr val="accent6">
                  <a:lumMod val="75000"/>
                </a:schemeClr>
              </a:buClr>
              <a:buFont typeface="Wingdings" pitchFamily="2" charset="2"/>
              <a:buChar char="Ø"/>
            </a:pPr>
            <a:r>
              <a:rPr lang="tr-TR" sz="3400" b="1" dirty="0" smtClean="0"/>
              <a:t>Yaşlanmayı yavaşlatırlar:</a:t>
            </a:r>
            <a:r>
              <a:rPr lang="tr-TR" sz="3400" dirty="0" smtClean="0"/>
              <a:t> Bu şekilde depo ömrünü uzatırlar. Bu açıdan özellikle kesme çiçeklerde ve bazı sebzelerde (örneğin </a:t>
            </a:r>
            <a:r>
              <a:rPr lang="tr-TR" sz="3400" dirty="0" err="1" smtClean="0"/>
              <a:t>brüksel</a:t>
            </a:r>
            <a:r>
              <a:rPr lang="tr-TR" sz="3400" dirty="0" smtClean="0"/>
              <a:t> lahanası ve yaprak kerevizlerinde</a:t>
            </a:r>
            <a:r>
              <a:rPr lang="tr-TR" sz="3400" dirty="0"/>
              <a:t>) yaşlanmayı geciktirmek için BA </a:t>
            </a:r>
            <a:r>
              <a:rPr lang="tr-TR" sz="3400" dirty="0" err="1" smtClean="0"/>
              <a:t>uygulanmaktar</a:t>
            </a:r>
            <a:r>
              <a:rPr lang="tr-TR" sz="3400" dirty="0" smtClean="0"/>
              <a:t>. Bilindiği gibi bitkiden koparılan yapraklar uygun şartlarda muhafaza edilse bile yavaşça klorofil, RNA, lipit ve proteinleri kaybederler. </a:t>
            </a:r>
            <a:r>
              <a:rPr lang="tr-TR" sz="3400" dirty="0" err="1" smtClean="0"/>
              <a:t>Sitokininlerle</a:t>
            </a:r>
            <a:r>
              <a:rPr lang="tr-TR" sz="3400" dirty="0" smtClean="0"/>
              <a:t> muamele bu kaybı yavaşlatır. Ayrıca sitokininler kloroplastların gelişimini sağladığı için de yaprakların yeşilliğini korurlar.</a:t>
            </a:r>
          </a:p>
          <a:p>
            <a:pPr algn="just">
              <a:lnSpc>
                <a:spcPct val="170000"/>
              </a:lnSpc>
              <a:buClr>
                <a:schemeClr val="accent6">
                  <a:lumMod val="75000"/>
                </a:schemeClr>
              </a:buClr>
              <a:buFont typeface="Wingdings" pitchFamily="2" charset="2"/>
              <a:buChar char="Ø"/>
            </a:pPr>
            <a:r>
              <a:rPr lang="tr-TR" sz="3400" b="1" dirty="0" smtClean="0"/>
              <a:t>Yan Kök Oluşumu: </a:t>
            </a:r>
            <a:r>
              <a:rPr lang="tr-TR" sz="3400" dirty="0" smtClean="0"/>
              <a:t>Kök ucuna yakın sentezlenen sitokinin burada yan kök oluşumunu önler. Kök ucu kesilirse yan kökler oluşur (kazık kök oluşumu görülen türlerde kök budaması uygulaması).</a:t>
            </a:r>
          </a:p>
          <a:p>
            <a:pPr>
              <a:buNone/>
            </a:pPr>
            <a:endParaRPr lang="tr-TR" dirty="0"/>
          </a:p>
        </p:txBody>
      </p:sp>
    </p:spTree>
    <p:extLst>
      <p:ext uri="{BB962C8B-B14F-4D97-AF65-F5344CB8AC3E}">
        <p14:creationId xmlns:p14="http://schemas.microsoft.com/office/powerpoint/2010/main" val="41875584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260648"/>
            <a:ext cx="8784976" cy="5688632"/>
          </a:xfrm>
        </p:spPr>
        <p:txBody>
          <a:bodyPr>
            <a:normAutofit fontScale="77500" lnSpcReduction="20000"/>
          </a:bodyPr>
          <a:lstStyle/>
          <a:p>
            <a:pPr lvl="0" algn="just">
              <a:lnSpc>
                <a:spcPct val="160000"/>
              </a:lnSpc>
              <a:buClr>
                <a:schemeClr val="accent6"/>
              </a:buClr>
              <a:buFont typeface="Wingdings" pitchFamily="2" charset="2"/>
              <a:buChar char="Ø"/>
            </a:pPr>
            <a:r>
              <a:rPr lang="tr-TR" sz="2600" dirty="0" smtClean="0"/>
              <a:t>Sitokininler meyve tutumunu sağlarlar. BA çekirdeksiz üzümlerde meyve tutumu sağlar. </a:t>
            </a:r>
            <a:r>
              <a:rPr lang="tr-TR" sz="2600" dirty="0" err="1" smtClean="0"/>
              <a:t>Partenokarp</a:t>
            </a:r>
            <a:r>
              <a:rPr lang="tr-TR" sz="2600" dirty="0" smtClean="0"/>
              <a:t> meyve oluşumunda rol oynarlar.</a:t>
            </a:r>
          </a:p>
          <a:p>
            <a:pPr lvl="0" algn="just">
              <a:lnSpc>
                <a:spcPct val="160000"/>
              </a:lnSpc>
              <a:buClr>
                <a:schemeClr val="accent6">
                  <a:lumMod val="75000"/>
                </a:schemeClr>
              </a:buClr>
              <a:buFont typeface="Wingdings" pitchFamily="2" charset="2"/>
              <a:buChar char="Ø"/>
            </a:pPr>
            <a:r>
              <a:rPr lang="tr-TR" sz="2600" dirty="0" smtClean="0"/>
              <a:t>Tomurcukların dinlenmesini kırarlar.</a:t>
            </a:r>
          </a:p>
          <a:p>
            <a:pPr lvl="0" algn="just">
              <a:lnSpc>
                <a:spcPct val="160000"/>
              </a:lnSpc>
              <a:buClr>
                <a:schemeClr val="accent6"/>
              </a:buClr>
              <a:buFont typeface="Wingdings" pitchFamily="2" charset="2"/>
              <a:buChar char="Ø"/>
            </a:pPr>
            <a:r>
              <a:rPr lang="tr-TR" sz="2600" dirty="0" smtClean="0"/>
              <a:t>Tohum çimlenmesini uyarırlar.</a:t>
            </a:r>
          </a:p>
          <a:p>
            <a:pPr lvl="0" algn="just">
              <a:lnSpc>
                <a:spcPct val="160000"/>
              </a:lnSpc>
              <a:buClr>
                <a:schemeClr val="accent6">
                  <a:lumMod val="75000"/>
                </a:schemeClr>
              </a:buClr>
              <a:buFont typeface="Wingdings" pitchFamily="2" charset="2"/>
              <a:buChar char="Ø"/>
            </a:pPr>
            <a:r>
              <a:rPr lang="tr-TR" sz="2600" dirty="0" err="1" smtClean="0"/>
              <a:t>Absisyon</a:t>
            </a:r>
            <a:r>
              <a:rPr lang="tr-TR" sz="2600" dirty="0" smtClean="0"/>
              <a:t> tabakasında etkilidirler. Direk </a:t>
            </a:r>
            <a:r>
              <a:rPr lang="tr-TR" sz="2600" dirty="0" err="1" smtClean="0"/>
              <a:t>absisyon</a:t>
            </a:r>
            <a:r>
              <a:rPr lang="tr-TR" sz="2600" dirty="0" smtClean="0"/>
              <a:t> tabakasına uygulandığında </a:t>
            </a:r>
            <a:r>
              <a:rPr lang="tr-TR" sz="2600" dirty="0" err="1" smtClean="0"/>
              <a:t>absisyonu</a:t>
            </a:r>
            <a:r>
              <a:rPr lang="tr-TR" sz="2600" dirty="0" smtClean="0"/>
              <a:t> geriletir. Fakat </a:t>
            </a:r>
            <a:r>
              <a:rPr lang="tr-TR" sz="2600" dirty="0" err="1" smtClean="0"/>
              <a:t>absisyon</a:t>
            </a:r>
            <a:r>
              <a:rPr lang="tr-TR" sz="2600" dirty="0" smtClean="0"/>
              <a:t> tabakası yakınlarına uygulandığında </a:t>
            </a:r>
            <a:r>
              <a:rPr lang="tr-TR" sz="2600" dirty="0" err="1" smtClean="0"/>
              <a:t>absisyonu</a:t>
            </a:r>
            <a:r>
              <a:rPr lang="tr-TR" sz="2600" dirty="0" smtClean="0"/>
              <a:t> teşvik eder.</a:t>
            </a:r>
          </a:p>
          <a:p>
            <a:pPr lvl="0" algn="just">
              <a:lnSpc>
                <a:spcPct val="160000"/>
              </a:lnSpc>
              <a:buClr>
                <a:schemeClr val="accent6">
                  <a:lumMod val="75000"/>
                </a:schemeClr>
              </a:buClr>
              <a:buFont typeface="Wingdings" pitchFamily="2" charset="2"/>
              <a:buChar char="Ø"/>
            </a:pPr>
            <a:r>
              <a:rPr lang="tr-TR" sz="2600" dirty="0" smtClean="0"/>
              <a:t>Cinsiyet oluşumunda etkilidirler. Örneğin; dişi organı olup da fonksiyonel olmayan bazı asma çeşitlerinde normal ve fonksiyonel dişi organ oluşumunu sağlar. </a:t>
            </a:r>
          </a:p>
          <a:p>
            <a:pPr lvl="0" algn="just">
              <a:lnSpc>
                <a:spcPct val="160000"/>
              </a:lnSpc>
              <a:buClr>
                <a:schemeClr val="accent6">
                  <a:lumMod val="75000"/>
                </a:schemeClr>
              </a:buClr>
              <a:buFont typeface="Wingdings" pitchFamily="2" charset="2"/>
              <a:buChar char="Ø"/>
            </a:pPr>
            <a:r>
              <a:rPr lang="tr-TR" sz="2600" b="1" dirty="0" smtClean="0"/>
              <a:t>Sitokininler</a:t>
            </a:r>
            <a:r>
              <a:rPr lang="tr-TR" sz="2600" dirty="0" smtClean="0"/>
              <a:t> (köklerde düşük düzeylerde) </a:t>
            </a:r>
            <a:r>
              <a:rPr lang="tr-TR" sz="2600" b="1" dirty="0" smtClean="0"/>
              <a:t>yapraklara sinyal vererek </a:t>
            </a:r>
            <a:r>
              <a:rPr lang="tr-TR" sz="2600" b="1" dirty="0" err="1" smtClean="0"/>
              <a:t>stomaların</a:t>
            </a:r>
            <a:r>
              <a:rPr lang="tr-TR" sz="2600" b="1" dirty="0" smtClean="0"/>
              <a:t> açılmasını sağlarlar.  </a:t>
            </a:r>
          </a:p>
          <a:p>
            <a:pPr>
              <a:buNone/>
            </a:pPr>
            <a:endParaRPr lang="tr-TR" dirty="0"/>
          </a:p>
        </p:txBody>
      </p:sp>
    </p:spTree>
    <p:extLst>
      <p:ext uri="{BB962C8B-B14F-4D97-AF65-F5344CB8AC3E}">
        <p14:creationId xmlns:p14="http://schemas.microsoft.com/office/powerpoint/2010/main" val="8801050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496" y="260648"/>
            <a:ext cx="8784976" cy="5865515"/>
          </a:xfrm>
        </p:spPr>
        <p:txBody>
          <a:bodyPr>
            <a:normAutofit fontScale="85000" lnSpcReduction="10000"/>
          </a:bodyPr>
          <a:lstStyle/>
          <a:p>
            <a:pPr>
              <a:buNone/>
            </a:pPr>
            <a:r>
              <a:rPr lang="tr-TR" dirty="0" smtClean="0"/>
              <a:t>      </a:t>
            </a:r>
            <a:r>
              <a:rPr lang="tr-TR" b="1" dirty="0" smtClean="0"/>
              <a:t>4) ABSİSİK ASİT</a:t>
            </a:r>
          </a:p>
          <a:p>
            <a:pPr algn="just">
              <a:lnSpc>
                <a:spcPct val="150000"/>
              </a:lnSpc>
              <a:buNone/>
            </a:pPr>
            <a:r>
              <a:rPr lang="tr-TR" dirty="0" smtClean="0"/>
              <a:t>     Bu grup maddeler büyümeyi geriletir ve engellerler, bunların en önemlisi ABA (</a:t>
            </a:r>
            <a:r>
              <a:rPr lang="tr-TR" dirty="0" err="1" smtClean="0"/>
              <a:t>absisik</a:t>
            </a:r>
            <a:r>
              <a:rPr lang="tr-TR" dirty="0" smtClean="0"/>
              <a:t> asit)’</a:t>
            </a:r>
            <a:r>
              <a:rPr lang="tr-TR" dirty="0" err="1" smtClean="0"/>
              <a:t>dir</a:t>
            </a:r>
            <a:r>
              <a:rPr lang="tr-TR" dirty="0" smtClean="0"/>
              <a:t>. ABA 1960’lı yıllarda keşfedilmiştir. İlk keşfedildiğinde tohum ve tomurcukların ve bütün ağacın dinlenmesine sebep oldukları düşünüldüğü için bunlara </a:t>
            </a:r>
            <a:r>
              <a:rPr lang="tr-TR" b="1" dirty="0" err="1" smtClean="0">
                <a:solidFill>
                  <a:srgbClr val="FF0000"/>
                </a:solidFill>
              </a:rPr>
              <a:t>dormin</a:t>
            </a:r>
            <a:r>
              <a:rPr lang="tr-TR" dirty="0" smtClean="0"/>
              <a:t> adı verilmiştir. Daha sonra bu maddenin yaprak dökümüne sebep olduğu görülmüştür. Bu nedenle buna </a:t>
            </a:r>
            <a:r>
              <a:rPr lang="tr-TR" b="1" dirty="0" err="1" smtClean="0">
                <a:solidFill>
                  <a:srgbClr val="FF0000"/>
                </a:solidFill>
              </a:rPr>
              <a:t>absizin</a:t>
            </a:r>
            <a:r>
              <a:rPr lang="tr-TR" b="1" dirty="0" smtClean="0">
                <a:solidFill>
                  <a:srgbClr val="FF0000"/>
                </a:solidFill>
              </a:rPr>
              <a:t> </a:t>
            </a:r>
            <a:r>
              <a:rPr lang="tr-TR" dirty="0" smtClean="0"/>
              <a:t>adı verilmiştir.</a:t>
            </a:r>
            <a:endParaRPr lang="tr-TR" dirty="0"/>
          </a:p>
        </p:txBody>
      </p:sp>
    </p:spTree>
    <p:extLst>
      <p:ext uri="{BB962C8B-B14F-4D97-AF65-F5344CB8AC3E}">
        <p14:creationId xmlns:p14="http://schemas.microsoft.com/office/powerpoint/2010/main" val="17308476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1124744"/>
            <a:ext cx="8532440" cy="4464496"/>
          </a:xfrm>
        </p:spPr>
        <p:txBody>
          <a:bodyPr>
            <a:normAutofit fontScale="85000" lnSpcReduction="10000"/>
          </a:bodyPr>
          <a:lstStyle/>
          <a:p>
            <a:pPr algn="just">
              <a:lnSpc>
                <a:spcPct val="150000"/>
              </a:lnSpc>
              <a:buNone/>
            </a:pPr>
            <a:r>
              <a:rPr lang="tr-TR" dirty="0" smtClean="0"/>
              <a:t>		ABA </a:t>
            </a:r>
            <a:r>
              <a:rPr lang="tr-TR" b="1" dirty="0" smtClean="0">
                <a:solidFill>
                  <a:srgbClr val="FF0000"/>
                </a:solidFill>
              </a:rPr>
              <a:t>olgun yapraklarda </a:t>
            </a:r>
            <a:r>
              <a:rPr lang="tr-TR" dirty="0" smtClean="0"/>
              <a:t>sentezlenir. Yine </a:t>
            </a:r>
            <a:r>
              <a:rPr lang="tr-TR" b="1" dirty="0" smtClean="0">
                <a:solidFill>
                  <a:srgbClr val="FF0000"/>
                </a:solidFill>
              </a:rPr>
              <a:t>tohumlar da</a:t>
            </a:r>
            <a:r>
              <a:rPr lang="tr-TR" dirty="0" smtClean="0"/>
              <a:t> önemli sentez yerleridir</a:t>
            </a:r>
            <a:r>
              <a:rPr lang="tr-TR" dirty="0"/>
              <a:t>. </a:t>
            </a:r>
            <a:r>
              <a:rPr lang="tr-TR" dirty="0" smtClean="0"/>
              <a:t>Ayrıca </a:t>
            </a:r>
            <a:r>
              <a:rPr lang="tr-TR" b="1" dirty="0" smtClean="0">
                <a:solidFill>
                  <a:srgbClr val="FF0000"/>
                </a:solidFill>
              </a:rPr>
              <a:t>tomurcuk</a:t>
            </a:r>
            <a:r>
              <a:rPr lang="tr-TR" b="1" dirty="0">
                <a:solidFill>
                  <a:srgbClr val="FF0000"/>
                </a:solidFill>
              </a:rPr>
              <a:t>, sert kabukta ve embriyoda </a:t>
            </a:r>
            <a:r>
              <a:rPr lang="tr-TR" dirty="0" smtClean="0"/>
              <a:t>da üretilir</a:t>
            </a:r>
            <a:r>
              <a:rPr lang="tr-TR" dirty="0"/>
              <a:t>. </a:t>
            </a:r>
          </a:p>
          <a:p>
            <a:pPr algn="just">
              <a:lnSpc>
                <a:spcPct val="150000"/>
              </a:lnSpc>
              <a:buNone/>
            </a:pPr>
            <a:r>
              <a:rPr lang="tr-TR" dirty="0" smtClean="0"/>
              <a:t>          ABA ışık altında parçalanır, bu parçalanma ile birlikte bazı </a:t>
            </a:r>
            <a:r>
              <a:rPr lang="tr-TR" dirty="0" err="1" smtClean="0"/>
              <a:t>karotenoidleri</a:t>
            </a:r>
            <a:r>
              <a:rPr lang="tr-TR" dirty="0" smtClean="0"/>
              <a:t> meydana getirir. ABA </a:t>
            </a:r>
            <a:r>
              <a:rPr lang="tr-TR" dirty="0" err="1" smtClean="0"/>
              <a:t>biyosentezini</a:t>
            </a:r>
            <a:r>
              <a:rPr lang="tr-TR" dirty="0" smtClean="0"/>
              <a:t> çevre faktörleri de etkiler. Örneğin su noksanlığı ABA sentezini artırır.</a:t>
            </a:r>
          </a:p>
          <a:p>
            <a:endParaRPr lang="tr-TR" dirty="0"/>
          </a:p>
        </p:txBody>
      </p:sp>
    </p:spTree>
    <p:extLst>
      <p:ext uri="{BB962C8B-B14F-4D97-AF65-F5344CB8AC3E}">
        <p14:creationId xmlns:p14="http://schemas.microsoft.com/office/powerpoint/2010/main" val="5640919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556791"/>
            <a:ext cx="8496944" cy="2160241"/>
          </a:xfrm>
        </p:spPr>
        <p:txBody>
          <a:bodyPr/>
          <a:lstStyle/>
          <a:p>
            <a:pPr algn="ctr">
              <a:buNone/>
            </a:pPr>
            <a:r>
              <a:rPr lang="tr-TR" b="1" dirty="0" smtClean="0"/>
              <a:t>Absisik </a:t>
            </a:r>
            <a:r>
              <a:rPr lang="tr-TR" b="1" dirty="0" err="1" smtClean="0"/>
              <a:t>Asitin</a:t>
            </a:r>
            <a:r>
              <a:rPr lang="tr-TR" b="1" dirty="0" smtClean="0"/>
              <a:t> Taşınması</a:t>
            </a:r>
          </a:p>
          <a:p>
            <a:pPr algn="just">
              <a:lnSpc>
                <a:spcPct val="150000"/>
              </a:lnSpc>
              <a:buNone/>
            </a:pPr>
            <a:r>
              <a:rPr lang="tr-TR" dirty="0" smtClean="0"/>
              <a:t>		ABA yapraklarda üretilir, </a:t>
            </a:r>
            <a:r>
              <a:rPr lang="tr-TR" b="1" dirty="0" err="1" smtClean="0">
                <a:solidFill>
                  <a:srgbClr val="FF0000"/>
                </a:solidFill>
              </a:rPr>
              <a:t>floemle</a:t>
            </a:r>
            <a:r>
              <a:rPr lang="tr-TR" dirty="0" smtClean="0"/>
              <a:t> aşağıya doğru taşınır. </a:t>
            </a:r>
            <a:endParaRPr lang="tr-TR" dirty="0"/>
          </a:p>
        </p:txBody>
      </p:sp>
    </p:spTree>
    <p:extLst>
      <p:ext uri="{BB962C8B-B14F-4D97-AF65-F5344CB8AC3E}">
        <p14:creationId xmlns:p14="http://schemas.microsoft.com/office/powerpoint/2010/main" val="38091767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260648"/>
            <a:ext cx="8640960" cy="5865515"/>
          </a:xfrm>
        </p:spPr>
        <p:txBody>
          <a:bodyPr>
            <a:normAutofit lnSpcReduction="10000"/>
          </a:bodyPr>
          <a:lstStyle/>
          <a:p>
            <a:pPr algn="ctr">
              <a:buNone/>
            </a:pPr>
            <a:r>
              <a:rPr lang="tr-TR" sz="2800" b="1" dirty="0"/>
              <a:t>Absisik </a:t>
            </a:r>
            <a:r>
              <a:rPr lang="tr-TR" sz="2800" b="1" dirty="0" err="1"/>
              <a:t>Asitin</a:t>
            </a:r>
            <a:r>
              <a:rPr lang="tr-TR" sz="2800" b="1" dirty="0"/>
              <a:t> </a:t>
            </a:r>
            <a:r>
              <a:rPr lang="tr-TR" sz="2800" b="1" dirty="0" smtClean="0"/>
              <a:t>Önemli </a:t>
            </a:r>
            <a:r>
              <a:rPr lang="tr-TR" sz="2800" b="1" dirty="0"/>
              <a:t>Fizyolojik Olayları</a:t>
            </a:r>
            <a:endParaRPr lang="tr-TR" sz="2800" dirty="0"/>
          </a:p>
          <a:p>
            <a:pPr algn="ctr">
              <a:buNone/>
            </a:pPr>
            <a:endParaRPr lang="tr-TR" sz="2800" b="1" dirty="0" smtClean="0"/>
          </a:p>
          <a:p>
            <a:pPr algn="just">
              <a:lnSpc>
                <a:spcPct val="150000"/>
              </a:lnSpc>
              <a:buBlip>
                <a:blip r:embed="rId2"/>
              </a:buBlip>
            </a:pPr>
            <a:r>
              <a:rPr lang="tr-TR" sz="2800" b="1" dirty="0" smtClean="0"/>
              <a:t> Tohum çimlenmesine ve tomurcukların sürmesine engel olur.</a:t>
            </a:r>
            <a:r>
              <a:rPr lang="tr-TR" sz="2800" dirty="0" smtClean="0"/>
              <a:t> Yani dinlenmeye sebep olur. Meyve çekirdeklerinde katlama yapılarak dinlenmenin azalması ve çimlenmenin olması, </a:t>
            </a:r>
            <a:r>
              <a:rPr lang="tr-TR" sz="2800" dirty="0" err="1" smtClean="0"/>
              <a:t>ABA’nın</a:t>
            </a:r>
            <a:r>
              <a:rPr lang="tr-TR" sz="2800" dirty="0" smtClean="0"/>
              <a:t> azalması, teşvik edicilerin ise artmasıyla gerçekleşmektedir. Aynı şekilde çekirdeklere dışsal olarak uyarıcılar (GA</a:t>
            </a:r>
            <a:r>
              <a:rPr lang="tr-TR" sz="2800" baseline="-25000" dirty="0" smtClean="0"/>
              <a:t>3</a:t>
            </a:r>
            <a:r>
              <a:rPr lang="tr-TR" sz="2800" dirty="0" smtClean="0"/>
              <a:t>) uygulandığında, uyarıcıların </a:t>
            </a:r>
            <a:r>
              <a:rPr lang="tr-TR" sz="2800" dirty="0" err="1" smtClean="0"/>
              <a:t>ABA’e</a:t>
            </a:r>
            <a:r>
              <a:rPr lang="tr-TR" sz="2800" dirty="0" smtClean="0"/>
              <a:t> oranları artar. Böylece çimlenme teşvik edilir. </a:t>
            </a:r>
          </a:p>
          <a:p>
            <a:pPr algn="just">
              <a:buBlip>
                <a:blip r:embed="rId2"/>
              </a:buBlip>
            </a:pPr>
            <a:endParaRPr lang="tr-TR" sz="2800" b="1" dirty="0"/>
          </a:p>
        </p:txBody>
      </p:sp>
    </p:spTree>
    <p:extLst>
      <p:ext uri="{BB962C8B-B14F-4D97-AF65-F5344CB8AC3E}">
        <p14:creationId xmlns:p14="http://schemas.microsoft.com/office/powerpoint/2010/main" val="10569543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16632"/>
            <a:ext cx="8856984" cy="6741368"/>
          </a:xfrm>
        </p:spPr>
        <p:txBody>
          <a:bodyPr>
            <a:normAutofit fontScale="92500"/>
          </a:bodyPr>
          <a:lstStyle/>
          <a:p>
            <a:pPr lvl="0" algn="just">
              <a:lnSpc>
                <a:spcPct val="150000"/>
              </a:lnSpc>
              <a:buBlip>
                <a:blip r:embed="rId2"/>
              </a:buBlip>
            </a:pPr>
            <a:r>
              <a:rPr lang="tr-TR" sz="2400" b="1" dirty="0" err="1" smtClean="0"/>
              <a:t>ABA’nın</a:t>
            </a:r>
            <a:r>
              <a:rPr lang="tr-TR" sz="2400" b="1" dirty="0" smtClean="0"/>
              <a:t> </a:t>
            </a:r>
            <a:r>
              <a:rPr lang="tr-TR" sz="2400" b="1" dirty="0" err="1" smtClean="0"/>
              <a:t>bodurlaştırıcı</a:t>
            </a:r>
            <a:r>
              <a:rPr lang="tr-TR" sz="2400" b="1" dirty="0" smtClean="0"/>
              <a:t> etkisi vardır.</a:t>
            </a:r>
            <a:r>
              <a:rPr lang="tr-TR" sz="2400" dirty="0" smtClean="0"/>
              <a:t> Örneğin bodur fasulyelerde sırık fasulyelere göre 10 kat fazla ABA tespit edilmiştir. Bodur elma anaçları üzerine aşılı çeşitlerde de yaprak, sürgün ve tomurcuklarda daha yüksek seviyede ABA tespit edilmiştir.</a:t>
            </a:r>
            <a:r>
              <a:rPr lang="tr-TR" sz="2400" b="1" dirty="0">
                <a:solidFill>
                  <a:prstClr val="black"/>
                </a:solidFill>
              </a:rPr>
              <a:t> </a:t>
            </a:r>
            <a:endParaRPr lang="tr-TR" sz="2400" b="1" dirty="0" smtClean="0">
              <a:solidFill>
                <a:prstClr val="black"/>
              </a:solidFill>
            </a:endParaRPr>
          </a:p>
          <a:p>
            <a:pPr lvl="0" algn="just">
              <a:lnSpc>
                <a:spcPct val="150000"/>
              </a:lnSpc>
              <a:buBlip>
                <a:blip r:embed="rId2"/>
              </a:buBlip>
            </a:pPr>
            <a:r>
              <a:rPr lang="tr-TR" sz="2400" b="1" dirty="0" smtClean="0">
                <a:solidFill>
                  <a:prstClr val="black"/>
                </a:solidFill>
              </a:rPr>
              <a:t>Bölünmeyi </a:t>
            </a:r>
            <a:r>
              <a:rPr lang="tr-TR" sz="2400" b="1" dirty="0">
                <a:solidFill>
                  <a:prstClr val="black"/>
                </a:solidFill>
              </a:rPr>
              <a:t>engelleyerek çiçek açımını geciktirir.</a:t>
            </a:r>
          </a:p>
          <a:p>
            <a:pPr lvl="0" algn="just">
              <a:lnSpc>
                <a:spcPct val="150000"/>
              </a:lnSpc>
              <a:buBlip>
                <a:blip r:embed="rId2"/>
              </a:buBlip>
            </a:pPr>
            <a:r>
              <a:rPr lang="tr-TR" sz="2400" b="1" dirty="0">
                <a:solidFill>
                  <a:prstClr val="black"/>
                </a:solidFill>
              </a:rPr>
              <a:t>Bitkilerin su durumunun düzenlenmesinde etkilidir. </a:t>
            </a:r>
            <a:r>
              <a:rPr lang="tr-TR" sz="2400" dirty="0">
                <a:solidFill>
                  <a:prstClr val="black"/>
                </a:solidFill>
              </a:rPr>
              <a:t>ABA </a:t>
            </a:r>
            <a:r>
              <a:rPr lang="tr-TR" sz="2400" dirty="0" err="1">
                <a:solidFill>
                  <a:prstClr val="black"/>
                </a:solidFill>
              </a:rPr>
              <a:t>stomaların</a:t>
            </a:r>
            <a:r>
              <a:rPr lang="tr-TR" sz="2400" dirty="0">
                <a:solidFill>
                  <a:prstClr val="black"/>
                </a:solidFill>
              </a:rPr>
              <a:t> kapanmasını sağlayarak </a:t>
            </a:r>
            <a:r>
              <a:rPr lang="tr-TR" sz="2400" dirty="0" err="1">
                <a:solidFill>
                  <a:prstClr val="black"/>
                </a:solidFill>
              </a:rPr>
              <a:t>transpirasyonu</a:t>
            </a:r>
            <a:r>
              <a:rPr lang="tr-TR" sz="2400" dirty="0">
                <a:solidFill>
                  <a:prstClr val="black"/>
                </a:solidFill>
              </a:rPr>
              <a:t> engeller. Stres şartlarında büyüme olayları genellikle yavaşlar. ABA büyümeyi teşvik edicilerin özellikle GA</a:t>
            </a:r>
            <a:r>
              <a:rPr lang="tr-TR" sz="2400" baseline="-25000" dirty="0">
                <a:solidFill>
                  <a:prstClr val="black"/>
                </a:solidFill>
              </a:rPr>
              <a:t>3 ün</a:t>
            </a:r>
            <a:r>
              <a:rPr lang="tr-TR" sz="2400" cap="small" baseline="30000" dirty="0">
                <a:solidFill>
                  <a:prstClr val="black"/>
                </a:solidFill>
              </a:rPr>
              <a:t> </a:t>
            </a:r>
            <a:r>
              <a:rPr lang="tr-TR" sz="2400" dirty="0" err="1">
                <a:solidFill>
                  <a:prstClr val="black"/>
                </a:solidFill>
              </a:rPr>
              <a:t>antigonistidir</a:t>
            </a:r>
            <a:r>
              <a:rPr lang="tr-TR" sz="2400" dirty="0">
                <a:solidFill>
                  <a:prstClr val="black"/>
                </a:solidFill>
              </a:rPr>
              <a:t>. Bunların birbirine oranı bitki büyüme ve gelişmesine yön verir.</a:t>
            </a:r>
          </a:p>
          <a:p>
            <a:pPr lvl="0" algn="just">
              <a:lnSpc>
                <a:spcPct val="150000"/>
              </a:lnSpc>
              <a:buBlip>
                <a:blip r:embed="rId2"/>
              </a:buBlip>
            </a:pPr>
            <a:r>
              <a:rPr lang="tr-TR" sz="2400" dirty="0">
                <a:solidFill>
                  <a:prstClr val="black"/>
                </a:solidFill>
              </a:rPr>
              <a:t>Uyuşmaz (çiçek tozu) kombinasyonlarda çiçek tozu çim borusunun oluşumuna veya ilerlemesine ABA engel olur. </a:t>
            </a:r>
          </a:p>
          <a:p>
            <a:pPr lvl="0" algn="just">
              <a:lnSpc>
                <a:spcPct val="150000"/>
              </a:lnSpc>
              <a:buBlip>
                <a:blip r:embed="rId2"/>
              </a:buBlip>
            </a:pPr>
            <a:endParaRPr lang="tr-TR" dirty="0" smtClean="0"/>
          </a:p>
          <a:p>
            <a:pPr lvl="0" algn="just">
              <a:lnSpc>
                <a:spcPct val="150000"/>
              </a:lnSpc>
              <a:buNone/>
            </a:pPr>
            <a:endParaRPr lang="tr-TR" dirty="0" smtClean="0"/>
          </a:p>
          <a:p>
            <a:pPr lvl="0" algn="just">
              <a:lnSpc>
                <a:spcPct val="150000"/>
              </a:lnSpc>
              <a:buNone/>
            </a:pPr>
            <a:endParaRPr lang="tr-TR" dirty="0" smtClean="0"/>
          </a:p>
          <a:p>
            <a:pPr>
              <a:buBlip>
                <a:blip r:embed="rId2"/>
              </a:buBlip>
            </a:pPr>
            <a:endParaRPr lang="tr-TR" dirty="0"/>
          </a:p>
        </p:txBody>
      </p:sp>
    </p:spTree>
    <p:extLst>
      <p:ext uri="{BB962C8B-B14F-4D97-AF65-F5344CB8AC3E}">
        <p14:creationId xmlns:p14="http://schemas.microsoft.com/office/powerpoint/2010/main" val="27236330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836712"/>
            <a:ext cx="8640960" cy="4929411"/>
          </a:xfrm>
        </p:spPr>
        <p:txBody>
          <a:bodyPr>
            <a:normAutofit fontScale="77500" lnSpcReduction="20000"/>
          </a:bodyPr>
          <a:lstStyle/>
          <a:p>
            <a:pPr algn="just">
              <a:lnSpc>
                <a:spcPct val="150000"/>
              </a:lnSpc>
              <a:buBlip>
                <a:blip r:embed="rId2"/>
              </a:buBlip>
            </a:pPr>
            <a:r>
              <a:rPr lang="tr-TR" b="1" dirty="0" smtClean="0"/>
              <a:t>Bölünmeyi engelleyerek çiçek açımını geciktirir.</a:t>
            </a:r>
          </a:p>
          <a:p>
            <a:pPr lvl="0" algn="just">
              <a:lnSpc>
                <a:spcPct val="150000"/>
              </a:lnSpc>
              <a:buBlip>
                <a:blip r:embed="rId2"/>
              </a:buBlip>
            </a:pPr>
            <a:r>
              <a:rPr lang="tr-TR" b="1" dirty="0" smtClean="0"/>
              <a:t>Bitkilerin su durumunun düzenlenmesinde etkilidir. </a:t>
            </a:r>
            <a:r>
              <a:rPr lang="tr-TR" dirty="0" smtClean="0"/>
              <a:t>ABA </a:t>
            </a:r>
            <a:r>
              <a:rPr lang="tr-TR" dirty="0" err="1" smtClean="0"/>
              <a:t>stomaların</a:t>
            </a:r>
            <a:r>
              <a:rPr lang="tr-TR" dirty="0" smtClean="0"/>
              <a:t> kapanmasını sağlayarak </a:t>
            </a:r>
            <a:r>
              <a:rPr lang="tr-TR" dirty="0" err="1" smtClean="0"/>
              <a:t>transpirasyonu</a:t>
            </a:r>
            <a:r>
              <a:rPr lang="tr-TR" dirty="0" smtClean="0"/>
              <a:t> engeller. Stres şartlarında büyüme olayları genellikle yavaşlar. ABA büyümeyi teşvik edicilerin özellikle GA</a:t>
            </a:r>
            <a:r>
              <a:rPr lang="tr-TR" baseline="-25000" dirty="0" smtClean="0"/>
              <a:t>3 ün</a:t>
            </a:r>
            <a:r>
              <a:rPr lang="tr-TR" cap="small" baseline="30000" dirty="0" smtClean="0"/>
              <a:t> </a:t>
            </a:r>
            <a:r>
              <a:rPr lang="tr-TR" dirty="0" err="1" smtClean="0"/>
              <a:t>antigonistidir</a:t>
            </a:r>
            <a:r>
              <a:rPr lang="tr-TR" dirty="0" smtClean="0"/>
              <a:t>. Bunların birbirine oranı bitki büyüme ve gelişmesine yön verir.</a:t>
            </a:r>
          </a:p>
          <a:p>
            <a:pPr algn="just">
              <a:lnSpc>
                <a:spcPct val="150000"/>
              </a:lnSpc>
              <a:buBlip>
                <a:blip r:embed="rId2"/>
              </a:buBlip>
            </a:pPr>
            <a:r>
              <a:rPr lang="tr-TR" dirty="0" smtClean="0"/>
              <a:t>Uyuşmaz (çiçek tozu) kombinasyonlarda çiçek tozu çim borusunun oluşumuna veya ilerlemesine ABA engel olur. </a:t>
            </a:r>
            <a:endParaRPr lang="tr-TR" dirty="0"/>
          </a:p>
        </p:txBody>
      </p:sp>
    </p:spTree>
    <p:extLst>
      <p:ext uri="{BB962C8B-B14F-4D97-AF65-F5344CB8AC3E}">
        <p14:creationId xmlns:p14="http://schemas.microsoft.com/office/powerpoint/2010/main" val="17540143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567844"/>
            <a:ext cx="8856984" cy="6101516"/>
          </a:xfrm>
        </p:spPr>
        <p:txBody>
          <a:bodyPr>
            <a:normAutofit fontScale="40000" lnSpcReduction="20000"/>
          </a:bodyPr>
          <a:lstStyle/>
          <a:p>
            <a:pPr algn="just">
              <a:lnSpc>
                <a:spcPct val="160000"/>
              </a:lnSpc>
              <a:buNone/>
            </a:pPr>
            <a:r>
              <a:rPr lang="tr-TR" sz="4400" dirty="0" smtClean="0"/>
              <a:t>Etilen </a:t>
            </a:r>
            <a:r>
              <a:rPr lang="tr-TR" sz="4400" dirty="0"/>
              <a:t>‘gaz şeklinde bir hormon’ dur. Olgunluk hormonu olarak bilinir. </a:t>
            </a:r>
            <a:r>
              <a:rPr lang="tr-TR" sz="4400" dirty="0" smtClean="0"/>
              <a:t> Etilenin hemen bütün yüksek bitkilerde sentezlendiği bilinmektedir. Oksin </a:t>
            </a:r>
            <a:r>
              <a:rPr lang="tr-TR" sz="4400" dirty="0"/>
              <a:t>konsantrasyonunun yüksek olduğu durumlarda etilen sentezi artar. </a:t>
            </a:r>
          </a:p>
          <a:p>
            <a:pPr algn="just">
              <a:lnSpc>
                <a:spcPct val="160000"/>
              </a:lnSpc>
              <a:buFont typeface="Wingdings" pitchFamily="2" charset="2"/>
              <a:buChar char="v"/>
            </a:pPr>
            <a:r>
              <a:rPr lang="tr-TR" sz="5100" dirty="0" smtClean="0"/>
              <a:t>Oksinin fazla olduğu tepe </a:t>
            </a:r>
            <a:r>
              <a:rPr lang="tr-TR" sz="5100" dirty="0"/>
              <a:t>noktalarda </a:t>
            </a:r>
            <a:r>
              <a:rPr lang="tr-TR" sz="5100" dirty="0" smtClean="0"/>
              <a:t>konsantrasyonu yüksek, köklerde düşüktür. </a:t>
            </a:r>
          </a:p>
          <a:p>
            <a:pPr algn="just">
              <a:lnSpc>
                <a:spcPct val="160000"/>
              </a:lnSpc>
              <a:buFont typeface="Wingdings" pitchFamily="2" charset="2"/>
              <a:buChar char="v"/>
            </a:pPr>
            <a:r>
              <a:rPr lang="tr-TR" sz="5100" dirty="0" smtClean="0"/>
              <a:t>Meyvelerde olgunlaşmaya doğru, yapraklarda yaşlanmaya doğru etilen miktarı artar. </a:t>
            </a:r>
          </a:p>
          <a:p>
            <a:pPr algn="just">
              <a:lnSpc>
                <a:spcPct val="160000"/>
              </a:lnSpc>
              <a:buFont typeface="Wingdings" pitchFamily="2" charset="2"/>
              <a:buChar char="v"/>
            </a:pPr>
            <a:r>
              <a:rPr lang="tr-TR" sz="5100" dirty="0" smtClean="0"/>
              <a:t>Patojen mikroorganizmalar ve böcek saldırıları da etilen sentezini artırır. </a:t>
            </a:r>
          </a:p>
          <a:p>
            <a:pPr algn="just">
              <a:lnSpc>
                <a:spcPct val="160000"/>
              </a:lnSpc>
              <a:buFont typeface="Wingdings" pitchFamily="2" charset="2"/>
              <a:buChar char="v"/>
            </a:pPr>
            <a:r>
              <a:rPr lang="tr-TR" sz="5100" dirty="0" smtClean="0"/>
              <a:t>Etilen dışarıya difüzyon yoluyla yavaş verildiği için bitki bünyesinde birikme özelliği vardır.</a:t>
            </a:r>
            <a:endParaRPr lang="tr-TR" sz="5100" b="1" dirty="0" smtClean="0"/>
          </a:p>
          <a:p>
            <a:endParaRPr lang="tr-TR" dirty="0"/>
          </a:p>
        </p:txBody>
      </p:sp>
      <p:sp>
        <p:nvSpPr>
          <p:cNvPr id="4" name="Metin kutusu 3"/>
          <p:cNvSpPr txBox="1"/>
          <p:nvPr/>
        </p:nvSpPr>
        <p:spPr>
          <a:xfrm>
            <a:off x="179512" y="44624"/>
            <a:ext cx="8856984" cy="523220"/>
          </a:xfrm>
          <a:prstGeom prst="rect">
            <a:avLst/>
          </a:prstGeom>
          <a:noFill/>
        </p:spPr>
        <p:txBody>
          <a:bodyPr wrap="square" rtlCol="0">
            <a:spAutoFit/>
          </a:bodyPr>
          <a:lstStyle/>
          <a:p>
            <a:pPr>
              <a:buNone/>
            </a:pPr>
            <a:r>
              <a:rPr lang="tr-TR" sz="2800" b="1" dirty="0" smtClean="0"/>
              <a:t>  5</a:t>
            </a:r>
            <a:r>
              <a:rPr lang="tr-TR" sz="2800" b="1" dirty="0"/>
              <a:t>) </a:t>
            </a:r>
            <a:r>
              <a:rPr lang="tr-TR" sz="2800" b="1" dirty="0" smtClean="0"/>
              <a:t>ETİLEN</a:t>
            </a:r>
            <a:endParaRPr lang="tr-TR" sz="2800" b="1" dirty="0"/>
          </a:p>
        </p:txBody>
      </p:sp>
    </p:spTree>
    <p:extLst>
      <p:ext uri="{BB962C8B-B14F-4D97-AF65-F5344CB8AC3E}">
        <p14:creationId xmlns:p14="http://schemas.microsoft.com/office/powerpoint/2010/main" val="42475126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764704"/>
            <a:ext cx="8640960" cy="5544616"/>
          </a:xfrm>
        </p:spPr>
        <p:txBody>
          <a:bodyPr>
            <a:normAutofit/>
          </a:bodyPr>
          <a:lstStyle/>
          <a:p>
            <a:pPr algn="just">
              <a:lnSpc>
                <a:spcPct val="150000"/>
              </a:lnSpc>
              <a:buNone/>
            </a:pPr>
            <a:r>
              <a:rPr lang="tr-TR" dirty="0" smtClean="0"/>
              <a:t>		Etilen, kendi sentezini sağlayan bir maddedir. Etilenin inhibitörü CO</a:t>
            </a:r>
            <a:r>
              <a:rPr lang="tr-TR" baseline="-25000" dirty="0" smtClean="0"/>
              <a:t>2</a:t>
            </a:r>
            <a:r>
              <a:rPr lang="tr-TR" dirty="0" smtClean="0"/>
              <a:t>’dir. Etilen sentezi, yüksek IAA ve ABA etkisinde artar. İçsel etilen sentezi dışsal </a:t>
            </a:r>
            <a:r>
              <a:rPr lang="tr-TR" smtClean="0"/>
              <a:t>uygulamalarla artar</a:t>
            </a:r>
            <a:r>
              <a:rPr lang="tr-TR" dirty="0" smtClean="0"/>
              <a:t>. </a:t>
            </a:r>
          </a:p>
        </p:txBody>
      </p:sp>
    </p:spTree>
    <p:extLst>
      <p:ext uri="{BB962C8B-B14F-4D97-AF65-F5344CB8AC3E}">
        <p14:creationId xmlns:p14="http://schemas.microsoft.com/office/powerpoint/2010/main" val="27169235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332656"/>
            <a:ext cx="8568952" cy="5793507"/>
          </a:xfrm>
        </p:spPr>
        <p:txBody>
          <a:bodyPr>
            <a:normAutofit fontScale="77500" lnSpcReduction="20000"/>
          </a:bodyPr>
          <a:lstStyle/>
          <a:p>
            <a:pPr algn="ctr">
              <a:buNone/>
            </a:pPr>
            <a:r>
              <a:rPr lang="tr-TR" b="1" dirty="0" smtClean="0"/>
              <a:t>Etilenin Önemli Fizyolojik Olayları</a:t>
            </a:r>
            <a:endParaRPr lang="tr-TR" dirty="0" smtClean="0"/>
          </a:p>
          <a:p>
            <a:pPr lvl="0" algn="just">
              <a:lnSpc>
                <a:spcPct val="160000"/>
              </a:lnSpc>
              <a:buBlip>
                <a:blip r:embed="rId2"/>
              </a:buBlip>
            </a:pPr>
            <a:r>
              <a:rPr lang="tr-TR" b="1" dirty="0" smtClean="0"/>
              <a:t>Olgunluğu başlatır ve ilerletir. </a:t>
            </a:r>
            <a:r>
              <a:rPr lang="tr-TR" dirty="0" smtClean="0"/>
              <a:t>Bunu da hücresel geçirgenliği artırarak </a:t>
            </a:r>
            <a:r>
              <a:rPr lang="tr-TR" dirty="0" err="1" smtClean="0"/>
              <a:t>hidrolitik</a:t>
            </a:r>
            <a:r>
              <a:rPr lang="tr-TR" dirty="0" smtClean="0"/>
              <a:t> ve </a:t>
            </a:r>
            <a:r>
              <a:rPr lang="tr-TR" dirty="0" err="1" smtClean="0"/>
              <a:t>enzimatik</a:t>
            </a:r>
            <a:r>
              <a:rPr lang="tr-TR" dirty="0" smtClean="0"/>
              <a:t> olayları artırarak yaptığı sanılmaktadır.</a:t>
            </a:r>
          </a:p>
          <a:p>
            <a:pPr algn="just">
              <a:lnSpc>
                <a:spcPct val="160000"/>
              </a:lnSpc>
              <a:buBlip>
                <a:blip r:embed="rId2"/>
              </a:buBlip>
            </a:pPr>
            <a:r>
              <a:rPr lang="tr-TR" b="1" dirty="0" smtClean="0"/>
              <a:t>Klimakterik gösteren meyvelerde olgunluğu başlatır ve ilerletir. </a:t>
            </a:r>
            <a:r>
              <a:rPr lang="tr-TR" dirty="0" smtClean="0"/>
              <a:t>Klimakterik göstermeyenlerde ise etilen daha az problem olur.</a:t>
            </a:r>
          </a:p>
          <a:p>
            <a:pPr algn="just">
              <a:lnSpc>
                <a:spcPct val="160000"/>
              </a:lnSpc>
              <a:buBlip>
                <a:blip r:embed="rId2"/>
              </a:buBlip>
            </a:pPr>
            <a:r>
              <a:rPr lang="tr-TR" b="1" dirty="0" smtClean="0"/>
              <a:t>Yaşlanmayı artırır.</a:t>
            </a:r>
            <a:r>
              <a:rPr lang="tr-TR" dirty="0" smtClean="0"/>
              <a:t> Çiçek ve yaprakların dökümüne sebep olur. (Makineli hasat için vişnelerde etilen uygulamaları)</a:t>
            </a:r>
          </a:p>
          <a:p>
            <a:pPr lvl="0" algn="just">
              <a:lnSpc>
                <a:spcPct val="160000"/>
              </a:lnSpc>
              <a:buNone/>
            </a:pPr>
            <a:endParaRPr lang="tr-TR" dirty="0" smtClean="0"/>
          </a:p>
          <a:p>
            <a:pPr>
              <a:buNone/>
            </a:pPr>
            <a:endParaRPr lang="tr-TR" dirty="0"/>
          </a:p>
        </p:txBody>
      </p:sp>
    </p:spTree>
    <p:extLst>
      <p:ext uri="{BB962C8B-B14F-4D97-AF65-F5344CB8AC3E}">
        <p14:creationId xmlns:p14="http://schemas.microsoft.com/office/powerpoint/2010/main" val="22660251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664" y="188640"/>
            <a:ext cx="9082336" cy="6408712"/>
          </a:xfrm>
        </p:spPr>
        <p:txBody>
          <a:bodyPr>
            <a:normAutofit fontScale="92500" lnSpcReduction="20000"/>
          </a:bodyPr>
          <a:lstStyle/>
          <a:p>
            <a:pPr algn="just">
              <a:lnSpc>
                <a:spcPct val="150000"/>
              </a:lnSpc>
              <a:buBlip>
                <a:blip r:embed="rId2"/>
              </a:buBlip>
            </a:pPr>
            <a:r>
              <a:rPr lang="tr-TR" sz="3000" dirty="0" smtClean="0"/>
              <a:t>Gövde uzama büyümesinin (hücre bölünmesi ve büyüme) engellenmesi</a:t>
            </a:r>
          </a:p>
          <a:p>
            <a:pPr algn="just">
              <a:lnSpc>
                <a:spcPct val="150000"/>
              </a:lnSpc>
              <a:buBlip>
                <a:blip r:embed="rId2"/>
              </a:buBlip>
            </a:pPr>
            <a:r>
              <a:rPr lang="tr-TR" sz="3000" dirty="0" smtClean="0"/>
              <a:t>Tomurcuk sürmesinin engellenmesi, </a:t>
            </a:r>
            <a:r>
              <a:rPr lang="tr-TR" sz="3000" dirty="0" err="1" smtClean="0"/>
              <a:t>lateral</a:t>
            </a:r>
            <a:r>
              <a:rPr lang="tr-TR" sz="3000" dirty="0" smtClean="0"/>
              <a:t> tomurcuk gelişmesinin engellenmesi</a:t>
            </a:r>
          </a:p>
          <a:p>
            <a:pPr algn="just">
              <a:lnSpc>
                <a:spcPct val="150000"/>
              </a:lnSpc>
              <a:buBlip>
                <a:blip r:embed="rId2"/>
              </a:buBlip>
            </a:pPr>
            <a:r>
              <a:rPr lang="tr-TR" sz="3000" dirty="0" smtClean="0"/>
              <a:t>Kök gelişiminin engellenmesi</a:t>
            </a:r>
          </a:p>
          <a:p>
            <a:pPr algn="just">
              <a:lnSpc>
                <a:spcPct val="150000"/>
              </a:lnSpc>
              <a:buBlip>
                <a:blip r:embed="rId2"/>
              </a:buBlip>
            </a:pPr>
            <a:r>
              <a:rPr lang="tr-TR" sz="3000" dirty="0" err="1" smtClean="0"/>
              <a:t>Membran</a:t>
            </a:r>
            <a:r>
              <a:rPr lang="tr-TR" sz="3000" dirty="0" smtClean="0"/>
              <a:t> geçirgenliğinin artması</a:t>
            </a:r>
          </a:p>
          <a:p>
            <a:pPr algn="just">
              <a:lnSpc>
                <a:spcPct val="150000"/>
              </a:lnSpc>
              <a:buBlip>
                <a:blip r:embed="rId2"/>
              </a:buBlip>
            </a:pPr>
            <a:r>
              <a:rPr lang="tr-TR" sz="3000" dirty="0" smtClean="0"/>
              <a:t>Ananasta çiçeklenmenin uyarılması </a:t>
            </a:r>
          </a:p>
          <a:p>
            <a:pPr algn="just">
              <a:lnSpc>
                <a:spcPct val="150000"/>
              </a:lnSpc>
              <a:buBlip>
                <a:blip r:embed="rId2"/>
              </a:buBlip>
            </a:pPr>
            <a:r>
              <a:rPr lang="tr-TR" sz="3000" dirty="0" smtClean="0"/>
              <a:t>Polar </a:t>
            </a:r>
            <a:r>
              <a:rPr lang="tr-TR" sz="3000" dirty="0" err="1" smtClean="0"/>
              <a:t>oksin</a:t>
            </a:r>
            <a:r>
              <a:rPr lang="tr-TR" sz="3000" dirty="0" smtClean="0"/>
              <a:t> </a:t>
            </a:r>
            <a:r>
              <a:rPr lang="tr-TR" sz="3000" dirty="0" err="1" smtClean="0"/>
              <a:t>taşınımının</a:t>
            </a:r>
            <a:r>
              <a:rPr lang="tr-TR" sz="3000" dirty="0" smtClean="0"/>
              <a:t> engellenmesi</a:t>
            </a:r>
          </a:p>
          <a:p>
            <a:pPr algn="just">
              <a:lnSpc>
                <a:spcPct val="150000"/>
              </a:lnSpc>
              <a:buBlip>
                <a:blip r:embed="rId2"/>
              </a:buBlip>
            </a:pPr>
            <a:r>
              <a:rPr lang="tr-TR" sz="3000" dirty="0" smtClean="0"/>
              <a:t>Nispi solunum artması</a:t>
            </a:r>
          </a:p>
          <a:p>
            <a:pPr algn="just">
              <a:lnSpc>
                <a:spcPct val="150000"/>
              </a:lnSpc>
              <a:buBlip>
                <a:blip r:embed="rId2"/>
              </a:buBlip>
            </a:pPr>
            <a:r>
              <a:rPr lang="tr-TR" sz="3000" dirty="0" smtClean="0"/>
              <a:t>Tohumlarda çimlenmenin artması</a:t>
            </a:r>
          </a:p>
          <a:p>
            <a:pPr algn="just">
              <a:lnSpc>
                <a:spcPct val="150000"/>
              </a:lnSpc>
              <a:buBlip>
                <a:blip r:embed="rId2"/>
              </a:buBlip>
            </a:pPr>
            <a:endParaRPr lang="tr-TR" dirty="0" smtClean="0"/>
          </a:p>
          <a:p>
            <a:pPr algn="just">
              <a:lnSpc>
                <a:spcPct val="150000"/>
              </a:lnSpc>
              <a:buBlip>
                <a:blip r:embed="rId2"/>
              </a:buBlip>
            </a:pPr>
            <a:endParaRPr lang="tr-TR" dirty="0" smtClean="0"/>
          </a:p>
        </p:txBody>
      </p:sp>
    </p:spTree>
    <p:extLst>
      <p:ext uri="{BB962C8B-B14F-4D97-AF65-F5344CB8AC3E}">
        <p14:creationId xmlns:p14="http://schemas.microsoft.com/office/powerpoint/2010/main" val="2627925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25</TotalTime>
  <Words>1399</Words>
  <Application>Microsoft Office PowerPoint</Application>
  <PresentationFormat>Ekran Gösterisi (4:3)</PresentationFormat>
  <Paragraphs>175</Paragraphs>
  <Slides>45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45</vt:i4>
      </vt:variant>
    </vt:vector>
  </HeadingPairs>
  <TitlesOfParts>
    <vt:vector size="51" baseType="lpstr">
      <vt:lpstr>Arial</vt:lpstr>
      <vt:lpstr>Calibri</vt:lpstr>
      <vt:lpstr>Comic Sans MS</vt:lpstr>
      <vt:lpstr>Times New Roman</vt:lpstr>
      <vt:lpstr>Wingdings</vt:lpstr>
      <vt:lpstr>Varsayılan Tasarım</vt:lpstr>
      <vt:lpstr>PowerPoint Sunusu</vt:lpstr>
      <vt:lpstr>  BÜYÜME VE GELİŞME FİZYOLOJİSİ - Etkili İçsel Faktörler-dönüştürüldü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dc:creator>
  <cp:lastModifiedBy>Hüsnü</cp:lastModifiedBy>
  <cp:revision>15</cp:revision>
  <cp:lastPrinted>1601-01-01T00:00:00Z</cp:lastPrinted>
  <dcterms:created xsi:type="dcterms:W3CDTF">2019-10-14T09:03:30Z</dcterms:created>
  <dcterms:modified xsi:type="dcterms:W3CDTF">2020-09-25T10:21:54Z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